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3" r:id="rId1"/>
  </p:sldMasterIdLst>
  <p:notesMasterIdLst>
    <p:notesMasterId r:id="rId135"/>
  </p:notesMasterIdLst>
  <p:sldIdLst>
    <p:sldId id="256" r:id="rId2"/>
    <p:sldId id="435" r:id="rId3"/>
    <p:sldId id="391" r:id="rId4"/>
    <p:sldId id="390" r:id="rId5"/>
    <p:sldId id="399" r:id="rId6"/>
    <p:sldId id="401" r:id="rId7"/>
    <p:sldId id="330" r:id="rId8"/>
    <p:sldId id="395" r:id="rId9"/>
    <p:sldId id="396" r:id="rId10"/>
    <p:sldId id="397" r:id="rId11"/>
    <p:sldId id="393" r:id="rId12"/>
    <p:sldId id="277" r:id="rId13"/>
    <p:sldId id="319" r:id="rId14"/>
    <p:sldId id="299" r:id="rId15"/>
    <p:sldId id="315" r:id="rId16"/>
    <p:sldId id="309" r:id="rId17"/>
    <p:sldId id="280" r:id="rId18"/>
    <p:sldId id="283" r:id="rId19"/>
    <p:sldId id="292" r:id="rId20"/>
    <p:sldId id="284" r:id="rId21"/>
    <p:sldId id="286" r:id="rId22"/>
    <p:sldId id="285" r:id="rId23"/>
    <p:sldId id="293" r:id="rId24"/>
    <p:sldId id="295" r:id="rId25"/>
    <p:sldId id="294" r:id="rId26"/>
    <p:sldId id="382" r:id="rId27"/>
    <p:sldId id="347" r:id="rId28"/>
    <p:sldId id="349" r:id="rId29"/>
    <p:sldId id="350" r:id="rId30"/>
    <p:sldId id="346" r:id="rId31"/>
    <p:sldId id="351" r:id="rId32"/>
    <p:sldId id="352" r:id="rId33"/>
    <p:sldId id="355" r:id="rId34"/>
    <p:sldId id="356" r:id="rId35"/>
    <p:sldId id="463" r:id="rId36"/>
    <p:sldId id="357" r:id="rId37"/>
    <p:sldId id="358" r:id="rId38"/>
    <p:sldId id="360" r:id="rId39"/>
    <p:sldId id="359" r:id="rId40"/>
    <p:sldId id="364" r:id="rId41"/>
    <p:sldId id="365" r:id="rId42"/>
    <p:sldId id="310" r:id="rId43"/>
    <p:sldId id="313" r:id="rId44"/>
    <p:sldId id="369" r:id="rId45"/>
    <p:sldId id="370" r:id="rId46"/>
    <p:sldId id="371" r:id="rId47"/>
    <p:sldId id="372" r:id="rId48"/>
    <p:sldId id="373" r:id="rId49"/>
    <p:sldId id="374" r:id="rId50"/>
    <p:sldId id="375" r:id="rId51"/>
    <p:sldId id="376" r:id="rId52"/>
    <p:sldId id="377" r:id="rId53"/>
    <p:sldId id="434" r:id="rId54"/>
    <p:sldId id="368" r:id="rId55"/>
    <p:sldId id="366" r:id="rId56"/>
    <p:sldId id="457" r:id="rId57"/>
    <p:sldId id="458" r:id="rId58"/>
    <p:sldId id="459" r:id="rId59"/>
    <p:sldId id="460" r:id="rId60"/>
    <p:sldId id="383" r:id="rId61"/>
    <p:sldId id="379" r:id="rId62"/>
    <p:sldId id="302" r:id="rId63"/>
    <p:sldId id="462" r:id="rId64"/>
    <p:sldId id="461" r:id="rId65"/>
    <p:sldId id="381" r:id="rId66"/>
    <p:sldId id="384" r:id="rId67"/>
    <p:sldId id="385" r:id="rId68"/>
    <p:sldId id="455" r:id="rId69"/>
    <p:sldId id="456" r:id="rId70"/>
    <p:sldId id="361" r:id="rId71"/>
    <p:sldId id="362" r:id="rId72"/>
    <p:sldId id="363" r:id="rId73"/>
    <p:sldId id="386" r:id="rId74"/>
    <p:sldId id="316" r:id="rId75"/>
    <p:sldId id="387" r:id="rId76"/>
    <p:sldId id="317" r:id="rId77"/>
    <p:sldId id="464" r:id="rId78"/>
    <p:sldId id="318" r:id="rId79"/>
    <p:sldId id="426" r:id="rId80"/>
    <p:sldId id="340" r:id="rId81"/>
    <p:sldId id="329" r:id="rId82"/>
    <p:sldId id="338" r:id="rId83"/>
    <p:sldId id="263" r:id="rId84"/>
    <p:sldId id="407" r:id="rId85"/>
    <p:sldId id="408" r:id="rId86"/>
    <p:sldId id="409" r:id="rId87"/>
    <p:sldId id="412" r:id="rId88"/>
    <p:sldId id="413" r:id="rId89"/>
    <p:sldId id="414" r:id="rId90"/>
    <p:sldId id="415" r:id="rId91"/>
    <p:sldId id="320" r:id="rId92"/>
    <p:sldId id="322" r:id="rId93"/>
    <p:sldId id="427" r:id="rId94"/>
    <p:sldId id="417" r:id="rId95"/>
    <p:sldId id="419" r:id="rId96"/>
    <p:sldId id="416" r:id="rId97"/>
    <p:sldId id="430" r:id="rId98"/>
    <p:sldId id="432" r:id="rId99"/>
    <p:sldId id="433" r:id="rId100"/>
    <p:sldId id="321" r:id="rId101"/>
    <p:sldId id="402" r:id="rId102"/>
    <p:sldId id="406" r:id="rId103"/>
    <p:sldId id="436" r:id="rId104"/>
    <p:sldId id="437" r:id="rId105"/>
    <p:sldId id="465" r:id="rId106"/>
    <p:sldId id="343" r:id="rId107"/>
    <p:sldId id="420" r:id="rId108"/>
    <p:sldId id="421" r:id="rId109"/>
    <p:sldId id="425" r:id="rId110"/>
    <p:sldId id="422" r:id="rId111"/>
    <p:sldId id="423" r:id="rId112"/>
    <p:sldId id="424" r:id="rId113"/>
    <p:sldId id="440" r:id="rId114"/>
    <p:sldId id="445" r:id="rId115"/>
    <p:sldId id="439" r:id="rId116"/>
    <p:sldId id="441" r:id="rId117"/>
    <p:sldId id="447" r:id="rId118"/>
    <p:sldId id="449" r:id="rId119"/>
    <p:sldId id="450" r:id="rId120"/>
    <p:sldId id="451" r:id="rId121"/>
    <p:sldId id="446" r:id="rId122"/>
    <p:sldId id="452" r:id="rId123"/>
    <p:sldId id="453" r:id="rId124"/>
    <p:sldId id="454" r:id="rId125"/>
    <p:sldId id="442" r:id="rId126"/>
    <p:sldId id="443" r:id="rId127"/>
    <p:sldId id="444" r:id="rId128"/>
    <p:sldId id="466" r:id="rId129"/>
    <p:sldId id="405" r:id="rId130"/>
    <p:sldId id="326" r:id="rId131"/>
    <p:sldId id="274" r:id="rId132"/>
    <p:sldId id="404" r:id="rId133"/>
    <p:sldId id="325"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42E2"/>
    <a:srgbClr val="C46D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9"/>
    <p:restoredTop sz="78419"/>
  </p:normalViewPr>
  <p:slideViewPr>
    <p:cSldViewPr snapToGrid="0" snapToObjects="1">
      <p:cViewPr>
        <p:scale>
          <a:sx n="95" d="100"/>
          <a:sy n="95" d="100"/>
        </p:scale>
        <p:origin x="40"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5D296D-D5B2-8346-9FB8-148B34360D85}" type="doc">
      <dgm:prSet loTypeId="urn:microsoft.com/office/officeart/2005/8/layout/process1" loCatId="" qsTypeId="urn:microsoft.com/office/officeart/2005/8/quickstyle/simple1" qsCatId="simple" csTypeId="urn:microsoft.com/office/officeart/2005/8/colors/accent1_2" csCatId="accent1" phldr="1"/>
      <dgm:spPr/>
    </dgm:pt>
    <dgm:pt modelId="{D5D97452-51D9-9A4A-A87E-04A5F0B015DD}">
      <dgm:prSet phldrT="[Text]"/>
      <dgm:spPr/>
      <dgm:t>
        <a:bodyPr/>
        <a:lstStyle/>
        <a:p>
          <a:r>
            <a:rPr lang="en-US" dirty="0"/>
            <a:t>Preprocess</a:t>
          </a:r>
        </a:p>
      </dgm:t>
    </dgm:pt>
    <dgm:pt modelId="{7EF58B7F-16C9-374F-8143-C968ED35B22B}" type="parTrans" cxnId="{81187B74-9B02-A547-AA32-6029BB53B53F}">
      <dgm:prSet/>
      <dgm:spPr/>
      <dgm:t>
        <a:bodyPr/>
        <a:lstStyle/>
        <a:p>
          <a:endParaRPr lang="en-US"/>
        </a:p>
      </dgm:t>
    </dgm:pt>
    <dgm:pt modelId="{5D3B6BC0-0AE6-F74A-A4E8-0D10F6449AB5}" type="sibTrans" cxnId="{81187B74-9B02-A547-AA32-6029BB53B53F}">
      <dgm:prSet/>
      <dgm:spPr/>
      <dgm:t>
        <a:bodyPr/>
        <a:lstStyle/>
        <a:p>
          <a:endParaRPr lang="en-US"/>
        </a:p>
      </dgm:t>
    </dgm:pt>
    <dgm:pt modelId="{0541F069-1F24-194A-BA5B-350841C2A2DD}">
      <dgm:prSet phldrT="[Text]"/>
      <dgm:spPr/>
      <dgm:t>
        <a:bodyPr/>
        <a:lstStyle/>
        <a:p>
          <a:r>
            <a:rPr lang="en-US" dirty="0"/>
            <a:t>Build Model</a:t>
          </a:r>
        </a:p>
      </dgm:t>
    </dgm:pt>
    <dgm:pt modelId="{AAC7F4DF-9F06-7C4A-92A1-2CD41B34ECD5}" type="parTrans" cxnId="{DCCC396B-E881-224B-8AAE-594097337F92}">
      <dgm:prSet/>
      <dgm:spPr/>
      <dgm:t>
        <a:bodyPr/>
        <a:lstStyle/>
        <a:p>
          <a:endParaRPr lang="en-US"/>
        </a:p>
      </dgm:t>
    </dgm:pt>
    <dgm:pt modelId="{5E3140D7-4A30-6044-9207-298D29D4D4A1}" type="sibTrans" cxnId="{DCCC396B-E881-224B-8AAE-594097337F92}">
      <dgm:prSet/>
      <dgm:spPr/>
      <dgm:t>
        <a:bodyPr/>
        <a:lstStyle/>
        <a:p>
          <a:endParaRPr lang="en-US"/>
        </a:p>
      </dgm:t>
    </dgm:pt>
    <dgm:pt modelId="{80937800-DA78-F04D-A9D7-C8D1D26E7741}">
      <dgm:prSet phldrT="[Text]"/>
      <dgm:spPr/>
      <dgm:t>
        <a:bodyPr/>
        <a:lstStyle/>
        <a:p>
          <a:r>
            <a:rPr lang="en-US" dirty="0"/>
            <a:t>Training</a:t>
          </a:r>
        </a:p>
      </dgm:t>
    </dgm:pt>
    <dgm:pt modelId="{B07D841C-5341-A540-AA7A-2B969FDA2A1D}" type="parTrans" cxnId="{A932FB3C-58D0-C941-9D94-A9D141743AE2}">
      <dgm:prSet/>
      <dgm:spPr/>
      <dgm:t>
        <a:bodyPr/>
        <a:lstStyle/>
        <a:p>
          <a:endParaRPr lang="en-US"/>
        </a:p>
      </dgm:t>
    </dgm:pt>
    <dgm:pt modelId="{1642334E-9353-2F4B-B811-DFF0D040C69C}" type="sibTrans" cxnId="{A932FB3C-58D0-C941-9D94-A9D141743AE2}">
      <dgm:prSet/>
      <dgm:spPr/>
      <dgm:t>
        <a:bodyPr/>
        <a:lstStyle/>
        <a:p>
          <a:endParaRPr lang="en-US"/>
        </a:p>
      </dgm:t>
    </dgm:pt>
    <dgm:pt modelId="{BE7D4483-3F50-FD4E-B378-9A1A74E6C40C}">
      <dgm:prSet phldrT="[Text]"/>
      <dgm:spPr/>
      <dgm:t>
        <a:bodyPr/>
        <a:lstStyle/>
        <a:p>
          <a:r>
            <a:rPr lang="en-US" dirty="0"/>
            <a:t>Collect data</a:t>
          </a:r>
        </a:p>
      </dgm:t>
    </dgm:pt>
    <dgm:pt modelId="{83A1120C-5426-364F-B8EA-6E1F36E2F35F}" type="parTrans" cxnId="{1A2D35A2-D494-114A-B035-A5F9B5F60332}">
      <dgm:prSet/>
      <dgm:spPr/>
      <dgm:t>
        <a:bodyPr/>
        <a:lstStyle/>
        <a:p>
          <a:endParaRPr lang="en-US"/>
        </a:p>
      </dgm:t>
    </dgm:pt>
    <dgm:pt modelId="{C2CAE5CB-8411-A344-9811-BF1483F7F48C}" type="sibTrans" cxnId="{1A2D35A2-D494-114A-B035-A5F9B5F60332}">
      <dgm:prSet/>
      <dgm:spPr/>
      <dgm:t>
        <a:bodyPr/>
        <a:lstStyle/>
        <a:p>
          <a:endParaRPr lang="en-US"/>
        </a:p>
      </dgm:t>
    </dgm:pt>
    <dgm:pt modelId="{2ABF3D87-9AF5-BC4F-B5C3-26A508701ED1}">
      <dgm:prSet phldrT="[Text]"/>
      <dgm:spPr/>
      <dgm:t>
        <a:bodyPr/>
        <a:lstStyle/>
        <a:p>
          <a:r>
            <a:rPr lang="en-US" dirty="0"/>
            <a:t>Preprocess data for N.N. (features)</a:t>
          </a:r>
        </a:p>
      </dgm:t>
    </dgm:pt>
    <dgm:pt modelId="{63779D26-F8F2-B143-BD9F-3F7AA1DB1E10}" type="parTrans" cxnId="{789BFF84-39CA-2E41-8520-C0E97FA9B125}">
      <dgm:prSet/>
      <dgm:spPr/>
      <dgm:t>
        <a:bodyPr/>
        <a:lstStyle/>
        <a:p>
          <a:endParaRPr lang="en-US"/>
        </a:p>
      </dgm:t>
    </dgm:pt>
    <dgm:pt modelId="{6D5546DC-52DB-6246-A46D-2B4239FD8711}" type="sibTrans" cxnId="{789BFF84-39CA-2E41-8520-C0E97FA9B125}">
      <dgm:prSet/>
      <dgm:spPr/>
      <dgm:t>
        <a:bodyPr/>
        <a:lstStyle/>
        <a:p>
          <a:endParaRPr lang="en-US"/>
        </a:p>
      </dgm:t>
    </dgm:pt>
    <dgm:pt modelId="{992D0D9A-6519-2E4F-BD7A-2CEEC26D6B22}">
      <dgm:prSet phldrT="[Text]"/>
      <dgm:spPr/>
      <dgm:t>
        <a:bodyPr/>
        <a:lstStyle/>
        <a:p>
          <a:r>
            <a:rPr lang="en-US" dirty="0"/>
            <a:t>Test Data %</a:t>
          </a:r>
        </a:p>
      </dgm:t>
    </dgm:pt>
    <dgm:pt modelId="{5EE2305E-DCD7-AD42-AFF7-A773B8087167}" type="parTrans" cxnId="{504ABEA2-707C-5440-9192-28871D0C6645}">
      <dgm:prSet/>
      <dgm:spPr/>
      <dgm:t>
        <a:bodyPr/>
        <a:lstStyle/>
        <a:p>
          <a:endParaRPr lang="en-US"/>
        </a:p>
      </dgm:t>
    </dgm:pt>
    <dgm:pt modelId="{B450BF0E-6181-1942-8D3F-2735908AC3ED}" type="sibTrans" cxnId="{504ABEA2-707C-5440-9192-28871D0C6645}">
      <dgm:prSet/>
      <dgm:spPr/>
      <dgm:t>
        <a:bodyPr/>
        <a:lstStyle/>
        <a:p>
          <a:endParaRPr lang="en-US"/>
        </a:p>
      </dgm:t>
    </dgm:pt>
    <dgm:pt modelId="{146D5817-A2DF-9E47-B64C-38C4F990F602}">
      <dgm:prSet phldrT="[Text]"/>
      <dgm:spPr/>
      <dgm:t>
        <a:bodyPr/>
        <a:lstStyle/>
        <a:p>
          <a:r>
            <a:rPr lang="en-US" dirty="0"/>
            <a:t>Num inputs = features size</a:t>
          </a:r>
        </a:p>
      </dgm:t>
    </dgm:pt>
    <dgm:pt modelId="{95F598B2-1CCE-434F-95AD-644D282C94BF}" type="parTrans" cxnId="{21DF2A97-CB6B-A243-B154-165C20030DD2}">
      <dgm:prSet/>
      <dgm:spPr/>
      <dgm:t>
        <a:bodyPr/>
        <a:lstStyle/>
        <a:p>
          <a:endParaRPr lang="en-US"/>
        </a:p>
      </dgm:t>
    </dgm:pt>
    <dgm:pt modelId="{7D453540-0F00-0140-8FB1-98608448919A}" type="sibTrans" cxnId="{21DF2A97-CB6B-A243-B154-165C20030DD2}">
      <dgm:prSet/>
      <dgm:spPr/>
      <dgm:t>
        <a:bodyPr/>
        <a:lstStyle/>
        <a:p>
          <a:endParaRPr lang="en-US"/>
        </a:p>
      </dgm:t>
    </dgm:pt>
    <dgm:pt modelId="{72BE3F10-1261-6743-B3B3-C2B6DF9B55F1}">
      <dgm:prSet phldrT="[Text]"/>
      <dgm:spPr/>
      <dgm:t>
        <a:bodyPr/>
        <a:lstStyle/>
        <a:p>
          <a:r>
            <a:rPr lang="en-US" dirty="0"/>
            <a:t>Hidden/Output layer size and number</a:t>
          </a:r>
        </a:p>
      </dgm:t>
    </dgm:pt>
    <dgm:pt modelId="{B52B7745-B437-BA4D-B27A-39347A86DD81}" type="parTrans" cxnId="{6CC7DF64-0DA7-1442-B581-9A6736FDF4F9}">
      <dgm:prSet/>
      <dgm:spPr/>
      <dgm:t>
        <a:bodyPr/>
        <a:lstStyle/>
        <a:p>
          <a:endParaRPr lang="en-US"/>
        </a:p>
      </dgm:t>
    </dgm:pt>
    <dgm:pt modelId="{04677569-AE87-754A-BD5A-2BEB7176D490}" type="sibTrans" cxnId="{6CC7DF64-0DA7-1442-B581-9A6736FDF4F9}">
      <dgm:prSet/>
      <dgm:spPr/>
      <dgm:t>
        <a:bodyPr/>
        <a:lstStyle/>
        <a:p>
          <a:endParaRPr lang="en-US"/>
        </a:p>
      </dgm:t>
    </dgm:pt>
    <dgm:pt modelId="{1882199C-E97C-2342-9103-C89222347D2D}">
      <dgm:prSet phldrT="[Text]"/>
      <dgm:spPr/>
      <dgm:t>
        <a:bodyPr/>
        <a:lstStyle/>
        <a:p>
          <a:r>
            <a:rPr lang="en-US" dirty="0"/>
            <a:t>Activation functions</a:t>
          </a:r>
        </a:p>
      </dgm:t>
    </dgm:pt>
    <dgm:pt modelId="{AFE9AB79-0172-B34E-932C-EE5AFA2C440B}" type="parTrans" cxnId="{71B074A6-2468-1547-BAE6-4836DC9B1E36}">
      <dgm:prSet/>
      <dgm:spPr/>
      <dgm:t>
        <a:bodyPr/>
        <a:lstStyle/>
        <a:p>
          <a:endParaRPr lang="en-US"/>
        </a:p>
      </dgm:t>
    </dgm:pt>
    <dgm:pt modelId="{55486BD7-781C-C944-83B0-1B4928921B8E}" type="sibTrans" cxnId="{71B074A6-2468-1547-BAE6-4836DC9B1E36}">
      <dgm:prSet/>
      <dgm:spPr/>
      <dgm:t>
        <a:bodyPr/>
        <a:lstStyle/>
        <a:p>
          <a:endParaRPr lang="en-US"/>
        </a:p>
      </dgm:t>
    </dgm:pt>
    <dgm:pt modelId="{B383E88C-B933-3E46-ADB4-99338B117A0F}">
      <dgm:prSet phldrT="[Text]"/>
      <dgm:spPr/>
      <dgm:t>
        <a:bodyPr/>
        <a:lstStyle/>
        <a:p>
          <a:r>
            <a:rPr lang="en-US" dirty="0"/>
            <a:t>Regularization?</a:t>
          </a:r>
        </a:p>
      </dgm:t>
    </dgm:pt>
    <dgm:pt modelId="{CA6220F7-29D2-2B43-9C9F-F1FE64B50334}" type="parTrans" cxnId="{6E325A21-F7C5-D94A-8166-E1D0D3BDCCB8}">
      <dgm:prSet/>
      <dgm:spPr/>
      <dgm:t>
        <a:bodyPr/>
        <a:lstStyle/>
        <a:p>
          <a:endParaRPr lang="en-US"/>
        </a:p>
      </dgm:t>
    </dgm:pt>
    <dgm:pt modelId="{961420ED-B524-6F45-9CE1-801A19687123}" type="sibTrans" cxnId="{6E325A21-F7C5-D94A-8166-E1D0D3BDCCB8}">
      <dgm:prSet/>
      <dgm:spPr/>
      <dgm:t>
        <a:bodyPr/>
        <a:lstStyle/>
        <a:p>
          <a:endParaRPr lang="en-US"/>
        </a:p>
      </dgm:t>
    </dgm:pt>
    <dgm:pt modelId="{320F0CC5-191D-D54D-AFFC-90B99AD6E945}">
      <dgm:prSet phldrT="[Text]"/>
      <dgm:spPr/>
      <dgm:t>
        <a:bodyPr/>
        <a:lstStyle/>
        <a:p>
          <a:r>
            <a:rPr lang="en-US" dirty="0"/>
            <a:t>Choose batch size?</a:t>
          </a:r>
        </a:p>
      </dgm:t>
    </dgm:pt>
    <dgm:pt modelId="{B02293C8-1C9E-5C49-A5EE-6645C43DFE5A}" type="parTrans" cxnId="{31F189D7-802E-0A44-8ABA-FA5F4022834F}">
      <dgm:prSet/>
      <dgm:spPr/>
      <dgm:t>
        <a:bodyPr/>
        <a:lstStyle/>
        <a:p>
          <a:endParaRPr lang="en-US"/>
        </a:p>
      </dgm:t>
    </dgm:pt>
    <dgm:pt modelId="{FD4A86EC-B400-B541-A102-CD98327BD749}" type="sibTrans" cxnId="{31F189D7-802E-0A44-8ABA-FA5F4022834F}">
      <dgm:prSet/>
      <dgm:spPr/>
      <dgm:t>
        <a:bodyPr/>
        <a:lstStyle/>
        <a:p>
          <a:endParaRPr lang="en-US"/>
        </a:p>
      </dgm:t>
    </dgm:pt>
    <dgm:pt modelId="{558B05CE-4069-374C-BF33-8E1F3B0A6C5E}">
      <dgm:prSet phldrT="[Text]"/>
      <dgm:spPr/>
      <dgm:t>
        <a:bodyPr/>
        <a:lstStyle/>
        <a:p>
          <a:r>
            <a:rPr lang="en-US" dirty="0"/>
            <a:t>Monitor test loss during epochs </a:t>
          </a:r>
        </a:p>
      </dgm:t>
    </dgm:pt>
    <dgm:pt modelId="{05D2F32A-092A-3948-AEDA-B4133C655A32}" type="parTrans" cxnId="{7631F06F-0DEC-C344-96F7-3132FF05854C}">
      <dgm:prSet/>
      <dgm:spPr/>
      <dgm:t>
        <a:bodyPr/>
        <a:lstStyle/>
        <a:p>
          <a:endParaRPr lang="en-US"/>
        </a:p>
      </dgm:t>
    </dgm:pt>
    <dgm:pt modelId="{A2130676-B8A3-2D42-B752-FC6F01000101}" type="sibTrans" cxnId="{7631F06F-0DEC-C344-96F7-3132FF05854C}">
      <dgm:prSet/>
      <dgm:spPr/>
      <dgm:t>
        <a:bodyPr/>
        <a:lstStyle/>
        <a:p>
          <a:endParaRPr lang="en-US"/>
        </a:p>
      </dgm:t>
    </dgm:pt>
    <dgm:pt modelId="{F6DD9DC5-B8F8-1041-9294-06D604E8990C}">
      <dgm:prSet phldrT="[Text]"/>
      <dgm:spPr/>
      <dgm:t>
        <a:bodyPr/>
        <a:lstStyle/>
        <a:p>
          <a:r>
            <a:rPr lang="en-US" dirty="0"/>
            <a:t>Optimization </a:t>
          </a:r>
          <a:r>
            <a:rPr lang="en-US" dirty="0" err="1"/>
            <a:t>func</a:t>
          </a:r>
          <a:r>
            <a:rPr lang="en-US" dirty="0"/>
            <a:t>?</a:t>
          </a:r>
        </a:p>
      </dgm:t>
    </dgm:pt>
    <dgm:pt modelId="{C52D4036-21F6-C541-AC1D-563D2788A795}" type="parTrans" cxnId="{DDD13DDC-FC0F-2143-8413-238F525D71EC}">
      <dgm:prSet/>
      <dgm:spPr/>
      <dgm:t>
        <a:bodyPr/>
        <a:lstStyle/>
        <a:p>
          <a:endParaRPr lang="en-US"/>
        </a:p>
      </dgm:t>
    </dgm:pt>
    <dgm:pt modelId="{AA4CF12A-6C70-1E46-9B90-C332952E9574}" type="sibTrans" cxnId="{DDD13DDC-FC0F-2143-8413-238F525D71EC}">
      <dgm:prSet/>
      <dgm:spPr/>
      <dgm:t>
        <a:bodyPr/>
        <a:lstStyle/>
        <a:p>
          <a:endParaRPr lang="en-US"/>
        </a:p>
      </dgm:t>
    </dgm:pt>
    <dgm:pt modelId="{5FC4626E-4068-984A-911E-F0DDE63F464E}" type="pres">
      <dgm:prSet presAssocID="{4D5D296D-D5B2-8346-9FB8-148B34360D85}" presName="Name0" presStyleCnt="0">
        <dgm:presLayoutVars>
          <dgm:dir/>
          <dgm:resizeHandles val="exact"/>
        </dgm:presLayoutVars>
      </dgm:prSet>
      <dgm:spPr/>
    </dgm:pt>
    <dgm:pt modelId="{BD52B1F4-970B-6E42-867C-D01A587B5DC3}" type="pres">
      <dgm:prSet presAssocID="{D5D97452-51D9-9A4A-A87E-04A5F0B015DD}" presName="node" presStyleLbl="node1" presStyleIdx="0" presStyleCnt="3" custScaleY="142704">
        <dgm:presLayoutVars>
          <dgm:bulletEnabled val="1"/>
        </dgm:presLayoutVars>
      </dgm:prSet>
      <dgm:spPr/>
    </dgm:pt>
    <dgm:pt modelId="{4CD66281-2783-C945-A610-AAA314D75C80}" type="pres">
      <dgm:prSet presAssocID="{5D3B6BC0-0AE6-F74A-A4E8-0D10F6449AB5}" presName="sibTrans" presStyleLbl="sibTrans2D1" presStyleIdx="0" presStyleCnt="2"/>
      <dgm:spPr/>
    </dgm:pt>
    <dgm:pt modelId="{40FD5578-066C-5942-A8BE-626A373013AE}" type="pres">
      <dgm:prSet presAssocID="{5D3B6BC0-0AE6-F74A-A4E8-0D10F6449AB5}" presName="connectorText" presStyleLbl="sibTrans2D1" presStyleIdx="0" presStyleCnt="2"/>
      <dgm:spPr/>
    </dgm:pt>
    <dgm:pt modelId="{285745DA-6E0F-E744-8B10-B4FBC7DFD9B2}" type="pres">
      <dgm:prSet presAssocID="{0541F069-1F24-194A-BA5B-350841C2A2DD}" presName="node" presStyleLbl="node1" presStyleIdx="1" presStyleCnt="3" custScaleY="139714">
        <dgm:presLayoutVars>
          <dgm:bulletEnabled val="1"/>
        </dgm:presLayoutVars>
      </dgm:prSet>
      <dgm:spPr/>
    </dgm:pt>
    <dgm:pt modelId="{A8D78BD0-E98E-504D-99BE-5FCEE8567945}" type="pres">
      <dgm:prSet presAssocID="{5E3140D7-4A30-6044-9207-298D29D4D4A1}" presName="sibTrans" presStyleLbl="sibTrans2D1" presStyleIdx="1" presStyleCnt="2"/>
      <dgm:spPr/>
    </dgm:pt>
    <dgm:pt modelId="{5EABD20E-7E35-184C-9874-1399AE481846}" type="pres">
      <dgm:prSet presAssocID="{5E3140D7-4A30-6044-9207-298D29D4D4A1}" presName="connectorText" presStyleLbl="sibTrans2D1" presStyleIdx="1" presStyleCnt="2"/>
      <dgm:spPr/>
    </dgm:pt>
    <dgm:pt modelId="{E560EF3E-AB1C-5747-814F-AA5EBF5F8DFC}" type="pres">
      <dgm:prSet presAssocID="{80937800-DA78-F04D-A9D7-C8D1D26E7741}" presName="node" presStyleLbl="node1" presStyleIdx="2" presStyleCnt="3" custScaleY="173125">
        <dgm:presLayoutVars>
          <dgm:bulletEnabled val="1"/>
        </dgm:presLayoutVars>
      </dgm:prSet>
      <dgm:spPr/>
    </dgm:pt>
  </dgm:ptLst>
  <dgm:cxnLst>
    <dgm:cxn modelId="{D1C69B1C-6E16-A642-94FC-C50C834F4A15}" type="presOf" srcId="{80937800-DA78-F04D-A9D7-C8D1D26E7741}" destId="{E560EF3E-AB1C-5747-814F-AA5EBF5F8DFC}" srcOrd="0" destOrd="0" presId="urn:microsoft.com/office/officeart/2005/8/layout/process1"/>
    <dgm:cxn modelId="{6E325A21-F7C5-D94A-8166-E1D0D3BDCCB8}" srcId="{80937800-DA78-F04D-A9D7-C8D1D26E7741}" destId="{B383E88C-B933-3E46-ADB4-99338B117A0F}" srcOrd="2" destOrd="0" parTransId="{CA6220F7-29D2-2B43-9C9F-F1FE64B50334}" sibTransId="{961420ED-B524-6F45-9CE1-801A19687123}"/>
    <dgm:cxn modelId="{E04B7F2B-88EE-C34F-B8D3-986451031AB3}" type="presOf" srcId="{4D5D296D-D5B2-8346-9FB8-148B34360D85}" destId="{5FC4626E-4068-984A-911E-F0DDE63F464E}" srcOrd="0" destOrd="0" presId="urn:microsoft.com/office/officeart/2005/8/layout/process1"/>
    <dgm:cxn modelId="{A932FB3C-58D0-C941-9D94-A9D141743AE2}" srcId="{4D5D296D-D5B2-8346-9FB8-148B34360D85}" destId="{80937800-DA78-F04D-A9D7-C8D1D26E7741}" srcOrd="2" destOrd="0" parTransId="{B07D841C-5341-A540-AA7A-2B969FDA2A1D}" sibTransId="{1642334E-9353-2F4B-B811-DFF0D040C69C}"/>
    <dgm:cxn modelId="{375ED34E-7E18-3849-904C-D0E5ED1B5A78}" type="presOf" srcId="{F6DD9DC5-B8F8-1041-9294-06D604E8990C}" destId="{E560EF3E-AB1C-5747-814F-AA5EBF5F8DFC}" srcOrd="0" destOrd="2" presId="urn:microsoft.com/office/officeart/2005/8/layout/process1"/>
    <dgm:cxn modelId="{63B19E53-D1B7-8244-B2A0-6C6BDF0C7A84}" type="presOf" srcId="{B383E88C-B933-3E46-ADB4-99338B117A0F}" destId="{E560EF3E-AB1C-5747-814F-AA5EBF5F8DFC}" srcOrd="0" destOrd="3" presId="urn:microsoft.com/office/officeart/2005/8/layout/process1"/>
    <dgm:cxn modelId="{9CBA9B5E-CFF4-6845-8383-D3AB9E1D3AF0}" type="presOf" srcId="{1882199C-E97C-2342-9103-C89222347D2D}" destId="{285745DA-6E0F-E744-8B10-B4FBC7DFD9B2}" srcOrd="0" destOrd="3" presId="urn:microsoft.com/office/officeart/2005/8/layout/process1"/>
    <dgm:cxn modelId="{6CC7DF64-0DA7-1442-B581-9A6736FDF4F9}" srcId="{0541F069-1F24-194A-BA5B-350841C2A2DD}" destId="{72BE3F10-1261-6743-B3B3-C2B6DF9B55F1}" srcOrd="1" destOrd="0" parTransId="{B52B7745-B437-BA4D-B27A-39347A86DD81}" sibTransId="{04677569-AE87-754A-BD5A-2BEB7176D490}"/>
    <dgm:cxn modelId="{DCCC396B-E881-224B-8AAE-594097337F92}" srcId="{4D5D296D-D5B2-8346-9FB8-148B34360D85}" destId="{0541F069-1F24-194A-BA5B-350841C2A2DD}" srcOrd="1" destOrd="0" parTransId="{AAC7F4DF-9F06-7C4A-92A1-2CD41B34ECD5}" sibTransId="{5E3140D7-4A30-6044-9207-298D29D4D4A1}"/>
    <dgm:cxn modelId="{7631F06F-0DEC-C344-96F7-3132FF05854C}" srcId="{80937800-DA78-F04D-A9D7-C8D1D26E7741}" destId="{558B05CE-4069-374C-BF33-8E1F3B0A6C5E}" srcOrd="4" destOrd="0" parTransId="{05D2F32A-092A-3948-AEDA-B4133C655A32}" sibTransId="{A2130676-B8A3-2D42-B752-FC6F01000101}"/>
    <dgm:cxn modelId="{81187B74-9B02-A547-AA32-6029BB53B53F}" srcId="{4D5D296D-D5B2-8346-9FB8-148B34360D85}" destId="{D5D97452-51D9-9A4A-A87E-04A5F0B015DD}" srcOrd="0" destOrd="0" parTransId="{7EF58B7F-16C9-374F-8143-C968ED35B22B}" sibTransId="{5D3B6BC0-0AE6-F74A-A4E8-0D10F6449AB5}"/>
    <dgm:cxn modelId="{EB30A176-4F54-A445-9701-080DC5D8769D}" type="presOf" srcId="{BE7D4483-3F50-FD4E-B378-9A1A74E6C40C}" destId="{BD52B1F4-970B-6E42-867C-D01A587B5DC3}" srcOrd="0" destOrd="1" presId="urn:microsoft.com/office/officeart/2005/8/layout/process1"/>
    <dgm:cxn modelId="{789BFF84-39CA-2E41-8520-C0E97FA9B125}" srcId="{D5D97452-51D9-9A4A-A87E-04A5F0B015DD}" destId="{2ABF3D87-9AF5-BC4F-B5C3-26A508701ED1}" srcOrd="1" destOrd="0" parTransId="{63779D26-F8F2-B143-BD9F-3F7AA1DB1E10}" sibTransId="{6D5546DC-52DB-6246-A46D-2B4239FD8711}"/>
    <dgm:cxn modelId="{AA7A048E-4B91-6F41-8877-5F22D7C5B13C}" type="presOf" srcId="{5E3140D7-4A30-6044-9207-298D29D4D4A1}" destId="{A8D78BD0-E98E-504D-99BE-5FCEE8567945}" srcOrd="0" destOrd="0" presId="urn:microsoft.com/office/officeart/2005/8/layout/process1"/>
    <dgm:cxn modelId="{21DF2A97-CB6B-A243-B154-165C20030DD2}" srcId="{0541F069-1F24-194A-BA5B-350841C2A2DD}" destId="{146D5817-A2DF-9E47-B64C-38C4F990F602}" srcOrd="0" destOrd="0" parTransId="{95F598B2-1CCE-434F-95AD-644D282C94BF}" sibTransId="{7D453540-0F00-0140-8FB1-98608448919A}"/>
    <dgm:cxn modelId="{943E8E9A-7FDC-784C-9D04-BF28EB9F9148}" type="presOf" srcId="{2ABF3D87-9AF5-BC4F-B5C3-26A508701ED1}" destId="{BD52B1F4-970B-6E42-867C-D01A587B5DC3}" srcOrd="0" destOrd="2" presId="urn:microsoft.com/office/officeart/2005/8/layout/process1"/>
    <dgm:cxn modelId="{E790809F-B56C-914A-B867-749016B21C84}" type="presOf" srcId="{320F0CC5-191D-D54D-AFFC-90B99AD6E945}" destId="{E560EF3E-AB1C-5747-814F-AA5EBF5F8DFC}" srcOrd="0" destOrd="4" presId="urn:microsoft.com/office/officeart/2005/8/layout/process1"/>
    <dgm:cxn modelId="{666251A0-E3AB-9B47-B039-FD4BD7195AA9}" type="presOf" srcId="{5D3B6BC0-0AE6-F74A-A4E8-0D10F6449AB5}" destId="{4CD66281-2783-C945-A610-AAA314D75C80}" srcOrd="0" destOrd="0" presId="urn:microsoft.com/office/officeart/2005/8/layout/process1"/>
    <dgm:cxn modelId="{1A2D35A2-D494-114A-B035-A5F9B5F60332}" srcId="{D5D97452-51D9-9A4A-A87E-04A5F0B015DD}" destId="{BE7D4483-3F50-FD4E-B378-9A1A74E6C40C}" srcOrd="0" destOrd="0" parTransId="{83A1120C-5426-364F-B8EA-6E1F36E2F35F}" sibTransId="{C2CAE5CB-8411-A344-9811-BF1483F7F48C}"/>
    <dgm:cxn modelId="{504ABEA2-707C-5440-9192-28871D0C6645}" srcId="{80937800-DA78-F04D-A9D7-C8D1D26E7741}" destId="{992D0D9A-6519-2E4F-BD7A-2CEEC26D6B22}" srcOrd="0" destOrd="0" parTransId="{5EE2305E-DCD7-AD42-AFF7-A773B8087167}" sibTransId="{B450BF0E-6181-1942-8D3F-2735908AC3ED}"/>
    <dgm:cxn modelId="{71B074A6-2468-1547-BAE6-4836DC9B1E36}" srcId="{0541F069-1F24-194A-BA5B-350841C2A2DD}" destId="{1882199C-E97C-2342-9103-C89222347D2D}" srcOrd="2" destOrd="0" parTransId="{AFE9AB79-0172-B34E-932C-EE5AFA2C440B}" sibTransId="{55486BD7-781C-C944-83B0-1B4928921B8E}"/>
    <dgm:cxn modelId="{C1AFA7A7-124C-1A42-976B-8DB3D6D3D3DD}" type="presOf" srcId="{992D0D9A-6519-2E4F-BD7A-2CEEC26D6B22}" destId="{E560EF3E-AB1C-5747-814F-AA5EBF5F8DFC}" srcOrd="0" destOrd="1" presId="urn:microsoft.com/office/officeart/2005/8/layout/process1"/>
    <dgm:cxn modelId="{DC51CEC4-428F-B544-8C0F-A514A693F829}" type="presOf" srcId="{5D3B6BC0-0AE6-F74A-A4E8-0D10F6449AB5}" destId="{40FD5578-066C-5942-A8BE-626A373013AE}" srcOrd="1" destOrd="0" presId="urn:microsoft.com/office/officeart/2005/8/layout/process1"/>
    <dgm:cxn modelId="{ED22E1C6-6B5D-0749-A490-0B301BBEA57E}" type="presOf" srcId="{5E3140D7-4A30-6044-9207-298D29D4D4A1}" destId="{5EABD20E-7E35-184C-9874-1399AE481846}" srcOrd="1" destOrd="0" presId="urn:microsoft.com/office/officeart/2005/8/layout/process1"/>
    <dgm:cxn modelId="{3B8E02CC-C605-8A4E-8B11-EDBA65AB15A4}" type="presOf" srcId="{D5D97452-51D9-9A4A-A87E-04A5F0B015DD}" destId="{BD52B1F4-970B-6E42-867C-D01A587B5DC3}" srcOrd="0" destOrd="0" presId="urn:microsoft.com/office/officeart/2005/8/layout/process1"/>
    <dgm:cxn modelId="{31F189D7-802E-0A44-8ABA-FA5F4022834F}" srcId="{80937800-DA78-F04D-A9D7-C8D1D26E7741}" destId="{320F0CC5-191D-D54D-AFFC-90B99AD6E945}" srcOrd="3" destOrd="0" parTransId="{B02293C8-1C9E-5C49-A5EE-6645C43DFE5A}" sibTransId="{FD4A86EC-B400-B541-A102-CD98327BD749}"/>
    <dgm:cxn modelId="{DDD13DDC-FC0F-2143-8413-238F525D71EC}" srcId="{80937800-DA78-F04D-A9D7-C8D1D26E7741}" destId="{F6DD9DC5-B8F8-1041-9294-06D604E8990C}" srcOrd="1" destOrd="0" parTransId="{C52D4036-21F6-C541-AC1D-563D2788A795}" sibTransId="{AA4CF12A-6C70-1E46-9B90-C332952E9574}"/>
    <dgm:cxn modelId="{4CDA7DDD-8FF5-7F49-9690-C95DA7DDC379}" type="presOf" srcId="{0541F069-1F24-194A-BA5B-350841C2A2DD}" destId="{285745DA-6E0F-E744-8B10-B4FBC7DFD9B2}" srcOrd="0" destOrd="0" presId="urn:microsoft.com/office/officeart/2005/8/layout/process1"/>
    <dgm:cxn modelId="{831856E2-C26A-FC4A-9491-51886E2D0CD9}" type="presOf" srcId="{146D5817-A2DF-9E47-B64C-38C4F990F602}" destId="{285745DA-6E0F-E744-8B10-B4FBC7DFD9B2}" srcOrd="0" destOrd="1" presId="urn:microsoft.com/office/officeart/2005/8/layout/process1"/>
    <dgm:cxn modelId="{0346D4EC-3E63-7345-9720-E57E263D18C0}" type="presOf" srcId="{72BE3F10-1261-6743-B3B3-C2B6DF9B55F1}" destId="{285745DA-6E0F-E744-8B10-B4FBC7DFD9B2}" srcOrd="0" destOrd="2" presId="urn:microsoft.com/office/officeart/2005/8/layout/process1"/>
    <dgm:cxn modelId="{8FDD9EF1-887F-4745-9F3B-BE08B619128B}" type="presOf" srcId="{558B05CE-4069-374C-BF33-8E1F3B0A6C5E}" destId="{E560EF3E-AB1C-5747-814F-AA5EBF5F8DFC}" srcOrd="0" destOrd="5" presId="urn:microsoft.com/office/officeart/2005/8/layout/process1"/>
    <dgm:cxn modelId="{6409E650-ABC7-364B-9827-97898BC845F6}" type="presParOf" srcId="{5FC4626E-4068-984A-911E-F0DDE63F464E}" destId="{BD52B1F4-970B-6E42-867C-D01A587B5DC3}" srcOrd="0" destOrd="0" presId="urn:microsoft.com/office/officeart/2005/8/layout/process1"/>
    <dgm:cxn modelId="{B7C3434C-0C4F-8046-A79C-6D79FAD57C32}" type="presParOf" srcId="{5FC4626E-4068-984A-911E-F0DDE63F464E}" destId="{4CD66281-2783-C945-A610-AAA314D75C80}" srcOrd="1" destOrd="0" presId="urn:microsoft.com/office/officeart/2005/8/layout/process1"/>
    <dgm:cxn modelId="{71FA6AA5-2FB5-D34A-9A7E-84C58F93986A}" type="presParOf" srcId="{4CD66281-2783-C945-A610-AAA314D75C80}" destId="{40FD5578-066C-5942-A8BE-626A373013AE}" srcOrd="0" destOrd="0" presId="urn:microsoft.com/office/officeart/2005/8/layout/process1"/>
    <dgm:cxn modelId="{3310EEA5-17D0-9543-A6D3-0F7962EF8C57}" type="presParOf" srcId="{5FC4626E-4068-984A-911E-F0DDE63F464E}" destId="{285745DA-6E0F-E744-8B10-B4FBC7DFD9B2}" srcOrd="2" destOrd="0" presId="urn:microsoft.com/office/officeart/2005/8/layout/process1"/>
    <dgm:cxn modelId="{876A83CE-B891-9C41-865C-7C15EEC0173B}" type="presParOf" srcId="{5FC4626E-4068-984A-911E-F0DDE63F464E}" destId="{A8D78BD0-E98E-504D-99BE-5FCEE8567945}" srcOrd="3" destOrd="0" presId="urn:microsoft.com/office/officeart/2005/8/layout/process1"/>
    <dgm:cxn modelId="{48B24167-AFBB-1C49-AE24-C6CAAEA9B68F}" type="presParOf" srcId="{A8D78BD0-E98E-504D-99BE-5FCEE8567945}" destId="{5EABD20E-7E35-184C-9874-1399AE481846}" srcOrd="0" destOrd="0" presId="urn:microsoft.com/office/officeart/2005/8/layout/process1"/>
    <dgm:cxn modelId="{7E3E2089-F002-CE46-B4DD-42DA8E4EB233}" type="presParOf" srcId="{5FC4626E-4068-984A-911E-F0DDE63F464E}" destId="{E560EF3E-AB1C-5747-814F-AA5EBF5F8DF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2B1F4-970B-6E42-867C-D01A587B5DC3}">
      <dsp:nvSpPr>
        <dsp:cNvPr id="0" name=""/>
        <dsp:cNvSpPr/>
      </dsp:nvSpPr>
      <dsp:spPr>
        <a:xfrm>
          <a:off x="14807" y="259562"/>
          <a:ext cx="2844130" cy="243521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Preprocess</a:t>
          </a:r>
        </a:p>
        <a:p>
          <a:pPr marL="171450" lvl="1" indent="-171450" algn="l" defTabSz="711200">
            <a:lnSpc>
              <a:spcPct val="90000"/>
            </a:lnSpc>
            <a:spcBef>
              <a:spcPct val="0"/>
            </a:spcBef>
            <a:spcAft>
              <a:spcPct val="15000"/>
            </a:spcAft>
            <a:buChar char="•"/>
          </a:pPr>
          <a:r>
            <a:rPr lang="en-US" sz="1600" kern="1200" dirty="0"/>
            <a:t>Collect data</a:t>
          </a:r>
        </a:p>
        <a:p>
          <a:pPr marL="171450" lvl="1" indent="-171450" algn="l" defTabSz="711200">
            <a:lnSpc>
              <a:spcPct val="90000"/>
            </a:lnSpc>
            <a:spcBef>
              <a:spcPct val="0"/>
            </a:spcBef>
            <a:spcAft>
              <a:spcPct val="15000"/>
            </a:spcAft>
            <a:buChar char="•"/>
          </a:pPr>
          <a:r>
            <a:rPr lang="en-US" sz="1600" kern="1200" dirty="0"/>
            <a:t>Preprocess data for N.N. (features)</a:t>
          </a:r>
        </a:p>
      </dsp:txBody>
      <dsp:txXfrm>
        <a:off x="86132" y="330887"/>
        <a:ext cx="2701480" cy="2292562"/>
      </dsp:txXfrm>
    </dsp:sp>
    <dsp:sp modelId="{4CD66281-2783-C945-A610-AAA314D75C80}">
      <dsp:nvSpPr>
        <dsp:cNvPr id="0" name=""/>
        <dsp:cNvSpPr/>
      </dsp:nvSpPr>
      <dsp:spPr>
        <a:xfrm>
          <a:off x="3143351" y="1124496"/>
          <a:ext cx="602955" cy="7053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143351" y="1265565"/>
        <a:ext cx="422069" cy="423206"/>
      </dsp:txXfrm>
    </dsp:sp>
    <dsp:sp modelId="{285745DA-6E0F-E744-8B10-B4FBC7DFD9B2}">
      <dsp:nvSpPr>
        <dsp:cNvPr id="0" name=""/>
        <dsp:cNvSpPr/>
      </dsp:nvSpPr>
      <dsp:spPr>
        <a:xfrm>
          <a:off x="3996590" y="285073"/>
          <a:ext cx="2844130" cy="23841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Build Model</a:t>
          </a:r>
        </a:p>
        <a:p>
          <a:pPr marL="171450" lvl="1" indent="-171450" algn="l" defTabSz="711200">
            <a:lnSpc>
              <a:spcPct val="90000"/>
            </a:lnSpc>
            <a:spcBef>
              <a:spcPct val="0"/>
            </a:spcBef>
            <a:spcAft>
              <a:spcPct val="15000"/>
            </a:spcAft>
            <a:buChar char="•"/>
          </a:pPr>
          <a:r>
            <a:rPr lang="en-US" sz="1600" kern="1200" dirty="0"/>
            <a:t>Num inputs = features size</a:t>
          </a:r>
        </a:p>
        <a:p>
          <a:pPr marL="171450" lvl="1" indent="-171450" algn="l" defTabSz="711200">
            <a:lnSpc>
              <a:spcPct val="90000"/>
            </a:lnSpc>
            <a:spcBef>
              <a:spcPct val="0"/>
            </a:spcBef>
            <a:spcAft>
              <a:spcPct val="15000"/>
            </a:spcAft>
            <a:buChar char="•"/>
          </a:pPr>
          <a:r>
            <a:rPr lang="en-US" sz="1600" kern="1200" dirty="0"/>
            <a:t>Hidden/Output layer size and number</a:t>
          </a:r>
        </a:p>
        <a:p>
          <a:pPr marL="171450" lvl="1" indent="-171450" algn="l" defTabSz="711200">
            <a:lnSpc>
              <a:spcPct val="90000"/>
            </a:lnSpc>
            <a:spcBef>
              <a:spcPct val="0"/>
            </a:spcBef>
            <a:spcAft>
              <a:spcPct val="15000"/>
            </a:spcAft>
            <a:buChar char="•"/>
          </a:pPr>
          <a:r>
            <a:rPr lang="en-US" sz="1600" kern="1200" dirty="0"/>
            <a:t>Activation functions</a:t>
          </a:r>
        </a:p>
      </dsp:txBody>
      <dsp:txXfrm>
        <a:off x="4066421" y="354904"/>
        <a:ext cx="2704468" cy="2244527"/>
      </dsp:txXfrm>
    </dsp:sp>
    <dsp:sp modelId="{A8D78BD0-E98E-504D-99BE-5FCEE8567945}">
      <dsp:nvSpPr>
        <dsp:cNvPr id="0" name=""/>
        <dsp:cNvSpPr/>
      </dsp:nvSpPr>
      <dsp:spPr>
        <a:xfrm>
          <a:off x="7125133" y="1124496"/>
          <a:ext cx="602955" cy="7053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125133" y="1265565"/>
        <a:ext cx="422069" cy="423206"/>
      </dsp:txXfrm>
    </dsp:sp>
    <dsp:sp modelId="{E560EF3E-AB1C-5747-814F-AA5EBF5F8DFC}">
      <dsp:nvSpPr>
        <dsp:cNvPr id="0" name=""/>
        <dsp:cNvSpPr/>
      </dsp:nvSpPr>
      <dsp:spPr>
        <a:xfrm>
          <a:off x="7978373" y="-1"/>
          <a:ext cx="2844130" cy="29543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Training</a:t>
          </a:r>
        </a:p>
        <a:p>
          <a:pPr marL="171450" lvl="1" indent="-171450" algn="l" defTabSz="711200">
            <a:lnSpc>
              <a:spcPct val="90000"/>
            </a:lnSpc>
            <a:spcBef>
              <a:spcPct val="0"/>
            </a:spcBef>
            <a:spcAft>
              <a:spcPct val="15000"/>
            </a:spcAft>
            <a:buChar char="•"/>
          </a:pPr>
          <a:r>
            <a:rPr lang="en-US" sz="1600" kern="1200" dirty="0"/>
            <a:t>Test Data %</a:t>
          </a:r>
        </a:p>
        <a:p>
          <a:pPr marL="171450" lvl="1" indent="-171450" algn="l" defTabSz="711200">
            <a:lnSpc>
              <a:spcPct val="90000"/>
            </a:lnSpc>
            <a:spcBef>
              <a:spcPct val="0"/>
            </a:spcBef>
            <a:spcAft>
              <a:spcPct val="15000"/>
            </a:spcAft>
            <a:buChar char="•"/>
          </a:pPr>
          <a:r>
            <a:rPr lang="en-US" sz="1600" kern="1200" dirty="0"/>
            <a:t>Optimization </a:t>
          </a:r>
          <a:r>
            <a:rPr lang="en-US" sz="1600" kern="1200" dirty="0" err="1"/>
            <a:t>func</a:t>
          </a:r>
          <a:r>
            <a:rPr lang="en-US" sz="1600" kern="1200" dirty="0"/>
            <a:t>?</a:t>
          </a:r>
        </a:p>
        <a:p>
          <a:pPr marL="171450" lvl="1" indent="-171450" algn="l" defTabSz="711200">
            <a:lnSpc>
              <a:spcPct val="90000"/>
            </a:lnSpc>
            <a:spcBef>
              <a:spcPct val="0"/>
            </a:spcBef>
            <a:spcAft>
              <a:spcPct val="15000"/>
            </a:spcAft>
            <a:buChar char="•"/>
          </a:pPr>
          <a:r>
            <a:rPr lang="en-US" sz="1600" kern="1200" dirty="0"/>
            <a:t>Regularization?</a:t>
          </a:r>
        </a:p>
        <a:p>
          <a:pPr marL="171450" lvl="1" indent="-171450" algn="l" defTabSz="711200">
            <a:lnSpc>
              <a:spcPct val="90000"/>
            </a:lnSpc>
            <a:spcBef>
              <a:spcPct val="0"/>
            </a:spcBef>
            <a:spcAft>
              <a:spcPct val="15000"/>
            </a:spcAft>
            <a:buChar char="•"/>
          </a:pPr>
          <a:r>
            <a:rPr lang="en-US" sz="1600" kern="1200" dirty="0"/>
            <a:t>Choose batch size?</a:t>
          </a:r>
        </a:p>
        <a:p>
          <a:pPr marL="171450" lvl="1" indent="-171450" algn="l" defTabSz="711200">
            <a:lnSpc>
              <a:spcPct val="90000"/>
            </a:lnSpc>
            <a:spcBef>
              <a:spcPct val="0"/>
            </a:spcBef>
            <a:spcAft>
              <a:spcPct val="15000"/>
            </a:spcAft>
            <a:buChar char="•"/>
          </a:pPr>
          <a:r>
            <a:rPr lang="en-US" sz="1600" kern="1200" dirty="0"/>
            <a:t>Monitor test loss during epochs </a:t>
          </a:r>
        </a:p>
      </dsp:txBody>
      <dsp:txXfrm>
        <a:off x="8061675" y="83301"/>
        <a:ext cx="2677526" cy="278773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28T02:00:38.124"/>
    </inkml:context>
    <inkml:brush xml:id="br0">
      <inkml:brushProperty name="width" value="0.05" units="cm"/>
      <inkml:brushProperty name="height" value="0.05" units="cm"/>
      <inkml:brushProperty name="color" value="#E71224"/>
    </inkml:brush>
  </inkml:definitions>
  <inkml:trace contextRef="#ctx0" brushRef="#br0">1065 7 24575,'-25'0'0,"8"-7"0,-48 33 0,48-12 0,-52 32 0,48-5 0,-21 3 0,15-2 0,-5 8 0,14-17 0,-6 8 0,15-1 0,2 3 0,7 0 0,0-3 0,0-16 0,0-2 0,0 0 0,0-6 0,6-1 0,1-9 0,7-6 0,8 0 0,-6 6 0,7 10 0,-8 17 0,2 9 0,-8 32 0,-1 6-450,-7-23 1,-2 1 449,1 35 0,0-31 0,0 1 0,1-10 0,-2 1 0,-3 11 0,-2 1 0,1-12 0,0-2 0,-1 6 0,0-4 0,-11 14 0,15-3 0,-5-24 0,7-10 0,0-7 0,0-2 899,0-8-899,0-1 0,0 1 0,0 0 0,0 0 0,0 8 0,0 2 0,0 16 0,0-6 0,0 7 0,0-10 0,0-7 0,0-2 0,0-8 0,0 0 0,0 0 0,14 1 0,12-7 0,17-1 0,9 1 0,-10 1 0,-9 0 0,-3 5 0,-14-6 0,7 24 0,-15-6 0,0 14 0,-8 0 0,0 3 0,-8 8 0,-8-8 0,-3 6 0,-22-4 0,13-2 0,-16 8 0,12-17 0,-10 0 0,-1-3 0,-9-12 0,1 6 0,-1-8 0,9-1 0,2-6 0,10-3 0,7-7 0,2 0 0,7 0 0,1 6 0,-8 2 0,-1 7 0,-9 0 0,-8 9 0,-3 3 0,-9 7 0,-2 10 0,10-8 0,2 6 0,10-10 0,0-1 0,15-7 0,2-2 0,15-8 0,0 0 0,0 1 0,0-1 0,7 0 0,8 1 0,18 1 0,1 7 0,15 3 0,-15 6 0,0 10 0,-10 1 0,-7 8 0,0-8 0,0 7 0,-8-8 0,-2 1 0,-7-3 0,0-8 0,0-8 0,0-2 0,0-8 0,0 0 0,6-6 0,10-2 0,7-6 0,18 0 0,-7 0 0,6 0 0,-8 0 0,-9 0 0,-1 7 0,-7-6 0,-1 12 0,0-5 0,-6 6 0,-2 8 0,-6 11 0,0 10 0,0 8 0,0 1 0,0 0 0,0 0 0,0-10 0,0 8 0,0-24 0,0 13 0,0-23 0,0 6 0,0-8 0,6-1 0,2 2 0,-1-2 0,6 1 0,-12 8 0,6 2 0,-7 17 0,0 1 0,0 10 0,0-9 0,0 6 0,0-15 0,0-1 0,0-11 0,0-8 0,0 0 0,0 0 0,5-6 0,-3 5 0,3-6 0,-5 7 0,0 0 0,7 0 0,-6 0 0,12 1 0,-12 6 0,13 3 0,-13 8 0,13-1 0,-12-7 0,11-2 0,-11-8 0,4 0 0,0-6 0,-4-1 0,4-7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8FD5B-CD30-2743-8F80-E50DB2D165D0}" type="datetimeFigureOut">
              <a:rPr lang="en-US" smtClean="0"/>
              <a:t>5/27/19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0CF9C-F141-3A4B-B78A-8E3C81522187}" type="slidenum">
              <a:rPr lang="en-US" smtClean="0"/>
              <a:t>‹#›</a:t>
            </a:fld>
            <a:endParaRPr lang="en-US"/>
          </a:p>
        </p:txBody>
      </p:sp>
    </p:spTree>
    <p:extLst>
      <p:ext uri="{BB962C8B-B14F-4D97-AF65-F5344CB8AC3E}">
        <p14:creationId xmlns:p14="http://schemas.microsoft.com/office/powerpoint/2010/main" val="401192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 this study, we applied the deep learning neural network approach to computational protein design for predicting the probability of 20 natural amino acids on each residue in a protein. A large set of protein structures was collected and a multi-layer neural network was constructed. A number of structural properties were extracted as input features and the best network achieved an accuracy of 37.9%. Using the network output as residue type restraints was able to improve the average sequence identity in designing three natural proteins using Rosetta. Moreover, the predictions from our network show better sequence identity than a previous method. Results from this study may benefit further development of computational protein design methods.</a:t>
            </a:r>
            <a:endParaRPr lang="en-US" dirty="0"/>
          </a:p>
        </p:txBody>
      </p:sp>
      <p:sp>
        <p:nvSpPr>
          <p:cNvPr id="4" name="Slide Number Placeholder 3"/>
          <p:cNvSpPr>
            <a:spLocks noGrp="1"/>
          </p:cNvSpPr>
          <p:nvPr>
            <p:ph type="sldNum" sz="quarter" idx="5"/>
          </p:nvPr>
        </p:nvSpPr>
        <p:spPr/>
        <p:txBody>
          <a:bodyPr/>
          <a:lstStyle/>
          <a:p>
            <a:fld id="{CC50CF9C-F141-3A4B-B78A-8E3C81522187}" type="slidenum">
              <a:rPr lang="en-US" smtClean="0"/>
              <a:t>8</a:t>
            </a:fld>
            <a:endParaRPr lang="en-US"/>
          </a:p>
        </p:txBody>
      </p:sp>
    </p:spTree>
    <p:extLst>
      <p:ext uri="{BB962C8B-B14F-4D97-AF65-F5344CB8AC3E}">
        <p14:creationId xmlns:p14="http://schemas.microsoft.com/office/powerpoint/2010/main" val="2200014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of what?</a:t>
            </a:r>
          </a:p>
        </p:txBody>
      </p:sp>
      <p:sp>
        <p:nvSpPr>
          <p:cNvPr id="4" name="Slide Number Placeholder 3"/>
          <p:cNvSpPr>
            <a:spLocks noGrp="1"/>
          </p:cNvSpPr>
          <p:nvPr>
            <p:ph type="sldNum" sz="quarter" idx="5"/>
          </p:nvPr>
        </p:nvSpPr>
        <p:spPr/>
        <p:txBody>
          <a:bodyPr/>
          <a:lstStyle/>
          <a:p>
            <a:fld id="{CC50CF9C-F141-3A4B-B78A-8E3C81522187}" type="slidenum">
              <a:rPr lang="en-US" smtClean="0"/>
              <a:t>59</a:t>
            </a:fld>
            <a:endParaRPr lang="en-US"/>
          </a:p>
        </p:txBody>
      </p:sp>
    </p:spTree>
    <p:extLst>
      <p:ext uri="{BB962C8B-B14F-4D97-AF65-F5344CB8AC3E}">
        <p14:creationId xmlns:p14="http://schemas.microsoft.com/office/powerpoint/2010/main" val="23114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0CF9C-F141-3A4B-B78A-8E3C81522187}" type="slidenum">
              <a:rPr lang="en-US" smtClean="0"/>
              <a:t>70</a:t>
            </a:fld>
            <a:endParaRPr lang="en-US"/>
          </a:p>
        </p:txBody>
      </p:sp>
    </p:spTree>
    <p:extLst>
      <p:ext uri="{BB962C8B-B14F-4D97-AF65-F5344CB8AC3E}">
        <p14:creationId xmlns:p14="http://schemas.microsoft.com/office/powerpoint/2010/main" val="3721438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0CF9C-F141-3A4B-B78A-8E3C81522187}" type="slidenum">
              <a:rPr lang="en-US" smtClean="0"/>
              <a:t>90</a:t>
            </a:fld>
            <a:endParaRPr lang="en-US"/>
          </a:p>
        </p:txBody>
      </p:sp>
    </p:spTree>
    <p:extLst>
      <p:ext uri="{BB962C8B-B14F-4D97-AF65-F5344CB8AC3E}">
        <p14:creationId xmlns:p14="http://schemas.microsoft.com/office/powerpoint/2010/main" val="2118612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0CF9C-F141-3A4B-B78A-8E3C81522187}" type="slidenum">
              <a:rPr lang="en-US" smtClean="0"/>
              <a:t>94</a:t>
            </a:fld>
            <a:endParaRPr lang="en-US"/>
          </a:p>
        </p:txBody>
      </p:sp>
    </p:spTree>
    <p:extLst>
      <p:ext uri="{BB962C8B-B14F-4D97-AF65-F5344CB8AC3E}">
        <p14:creationId xmlns:p14="http://schemas.microsoft.com/office/powerpoint/2010/main" val="2368045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0CF9C-F141-3A4B-B78A-8E3C81522187}" type="slidenum">
              <a:rPr lang="en-US" smtClean="0"/>
              <a:t>96</a:t>
            </a:fld>
            <a:endParaRPr lang="en-US"/>
          </a:p>
        </p:txBody>
      </p:sp>
    </p:spTree>
    <p:extLst>
      <p:ext uri="{BB962C8B-B14F-4D97-AF65-F5344CB8AC3E}">
        <p14:creationId xmlns:p14="http://schemas.microsoft.com/office/powerpoint/2010/main" val="164268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0CF9C-F141-3A4B-B78A-8E3C81522187}" type="slidenum">
              <a:rPr lang="en-US" smtClean="0"/>
              <a:t>97</a:t>
            </a:fld>
            <a:endParaRPr lang="en-US"/>
          </a:p>
        </p:txBody>
      </p:sp>
    </p:spTree>
    <p:extLst>
      <p:ext uri="{BB962C8B-B14F-4D97-AF65-F5344CB8AC3E}">
        <p14:creationId xmlns:p14="http://schemas.microsoft.com/office/powerpoint/2010/main" val="3505706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0CF9C-F141-3A4B-B78A-8E3C81522187}" type="slidenum">
              <a:rPr lang="en-US" smtClean="0"/>
              <a:t>99</a:t>
            </a:fld>
            <a:endParaRPr lang="en-US"/>
          </a:p>
        </p:txBody>
      </p:sp>
    </p:spTree>
    <p:extLst>
      <p:ext uri="{BB962C8B-B14F-4D97-AF65-F5344CB8AC3E}">
        <p14:creationId xmlns:p14="http://schemas.microsoft.com/office/powerpoint/2010/main" val="3021390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Apollo Guidance Computer consisted just of 4,100 NOR gates. This was enough to bring us to the moon and back.</a:t>
            </a:r>
          </a:p>
        </p:txBody>
      </p:sp>
      <p:sp>
        <p:nvSpPr>
          <p:cNvPr id="4" name="Slide Number Placeholder 3"/>
          <p:cNvSpPr>
            <a:spLocks noGrp="1"/>
          </p:cNvSpPr>
          <p:nvPr>
            <p:ph type="sldNum" sz="quarter" idx="10"/>
          </p:nvPr>
        </p:nvSpPr>
        <p:spPr/>
        <p:txBody>
          <a:bodyPr/>
          <a:lstStyle/>
          <a:p>
            <a:fld id="{57FB3DA1-10C7-6B46-8DA9-894C69197DB6}" type="slidenum">
              <a:rPr lang="en-US" smtClean="0"/>
              <a:t>102</a:t>
            </a:fld>
            <a:endParaRPr lang="en-US"/>
          </a:p>
        </p:txBody>
      </p:sp>
    </p:spTree>
    <p:extLst>
      <p:ext uri="{BB962C8B-B14F-4D97-AF65-F5344CB8AC3E}">
        <p14:creationId xmlns:p14="http://schemas.microsoft.com/office/powerpoint/2010/main" val="1541672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Colab</a:t>
            </a:r>
            <a:r>
              <a:rPr lang="en-US" dirty="0"/>
              <a:t> forms</a:t>
            </a:r>
          </a:p>
          <a:p>
            <a:endParaRPr lang="en-US" dirty="0"/>
          </a:p>
          <a:p>
            <a:r>
              <a:rPr lang="en-US" dirty="0"/>
              <a:t>GPU</a:t>
            </a:r>
          </a:p>
          <a:p>
            <a:endParaRPr lang="en-US" dirty="0"/>
          </a:p>
          <a:p>
            <a:r>
              <a:rPr lang="en-US" dirty="0"/>
              <a:t>Preprocessing – most code is just forcing data into format NN expects…</a:t>
            </a:r>
          </a:p>
          <a:p>
            <a:endParaRPr lang="en-US" dirty="0"/>
          </a:p>
          <a:p>
            <a:r>
              <a:rPr lang="en-US" dirty="0" err="1"/>
              <a:t>Utils</a:t>
            </a:r>
            <a:r>
              <a:rPr lang="en-US" dirty="0"/>
              <a:t> - is shuffling important</a:t>
            </a:r>
          </a:p>
        </p:txBody>
      </p:sp>
      <p:sp>
        <p:nvSpPr>
          <p:cNvPr id="4" name="Slide Number Placeholder 3"/>
          <p:cNvSpPr>
            <a:spLocks noGrp="1"/>
          </p:cNvSpPr>
          <p:nvPr>
            <p:ph type="sldNum" sz="quarter" idx="5"/>
          </p:nvPr>
        </p:nvSpPr>
        <p:spPr/>
        <p:txBody>
          <a:bodyPr/>
          <a:lstStyle/>
          <a:p>
            <a:fld id="{CC50CF9C-F141-3A4B-B78A-8E3C81522187}" type="slidenum">
              <a:rPr lang="en-US" smtClean="0"/>
              <a:t>115</a:t>
            </a:fld>
            <a:endParaRPr lang="en-US"/>
          </a:p>
        </p:txBody>
      </p:sp>
    </p:spTree>
    <p:extLst>
      <p:ext uri="{BB962C8B-B14F-4D97-AF65-F5344CB8AC3E}">
        <p14:creationId xmlns:p14="http://schemas.microsoft.com/office/powerpoint/2010/main" val="217760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Colab</a:t>
            </a:r>
            <a:r>
              <a:rPr lang="en-US" dirty="0"/>
              <a:t> forms</a:t>
            </a:r>
          </a:p>
          <a:p>
            <a:endParaRPr lang="en-US" dirty="0"/>
          </a:p>
          <a:p>
            <a:r>
              <a:rPr lang="en-US" dirty="0"/>
              <a:t>GPU</a:t>
            </a:r>
          </a:p>
          <a:p>
            <a:endParaRPr lang="en-US" dirty="0"/>
          </a:p>
          <a:p>
            <a:r>
              <a:rPr lang="en-US" dirty="0"/>
              <a:t>Preprocessing – most code is just forcing data into format NN expects…</a:t>
            </a:r>
          </a:p>
          <a:p>
            <a:endParaRPr lang="en-US" dirty="0"/>
          </a:p>
          <a:p>
            <a:r>
              <a:rPr lang="en-US" dirty="0" err="1"/>
              <a:t>Utils</a:t>
            </a:r>
            <a:r>
              <a:rPr lang="en-US" dirty="0"/>
              <a:t> - is shuffling important</a:t>
            </a:r>
          </a:p>
        </p:txBody>
      </p:sp>
      <p:sp>
        <p:nvSpPr>
          <p:cNvPr id="4" name="Slide Number Placeholder 3"/>
          <p:cNvSpPr>
            <a:spLocks noGrp="1"/>
          </p:cNvSpPr>
          <p:nvPr>
            <p:ph type="sldNum" sz="quarter" idx="5"/>
          </p:nvPr>
        </p:nvSpPr>
        <p:spPr/>
        <p:txBody>
          <a:bodyPr/>
          <a:lstStyle/>
          <a:p>
            <a:fld id="{CC50CF9C-F141-3A4B-B78A-8E3C81522187}" type="slidenum">
              <a:rPr lang="en-US" smtClean="0"/>
              <a:t>117</a:t>
            </a:fld>
            <a:endParaRPr lang="en-US"/>
          </a:p>
        </p:txBody>
      </p:sp>
    </p:spTree>
    <p:extLst>
      <p:ext uri="{BB962C8B-B14F-4D97-AF65-F5344CB8AC3E}">
        <p14:creationId xmlns:p14="http://schemas.microsoft.com/office/powerpoint/2010/main" val="929679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Molecular descriptors to probability that drug would damage liver</a:t>
            </a:r>
          </a:p>
        </p:txBody>
      </p:sp>
      <p:sp>
        <p:nvSpPr>
          <p:cNvPr id="4" name="Slide Number Placeholder 3"/>
          <p:cNvSpPr>
            <a:spLocks noGrp="1"/>
          </p:cNvSpPr>
          <p:nvPr>
            <p:ph type="sldNum" sz="quarter" idx="5"/>
          </p:nvPr>
        </p:nvSpPr>
        <p:spPr/>
        <p:txBody>
          <a:bodyPr/>
          <a:lstStyle/>
          <a:p>
            <a:fld id="{CC50CF9C-F141-3A4B-B78A-8E3C81522187}" type="slidenum">
              <a:rPr lang="en-US" smtClean="0"/>
              <a:t>9</a:t>
            </a:fld>
            <a:endParaRPr lang="en-US"/>
          </a:p>
        </p:txBody>
      </p:sp>
    </p:spTree>
    <p:extLst>
      <p:ext uri="{BB962C8B-B14F-4D97-AF65-F5344CB8AC3E}">
        <p14:creationId xmlns:p14="http://schemas.microsoft.com/office/powerpoint/2010/main" val="3134767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Colab</a:t>
            </a:r>
            <a:r>
              <a:rPr lang="en-US" dirty="0"/>
              <a:t> forms</a:t>
            </a:r>
          </a:p>
          <a:p>
            <a:endParaRPr lang="en-US" dirty="0"/>
          </a:p>
          <a:p>
            <a:r>
              <a:rPr lang="en-US" dirty="0"/>
              <a:t>GPU</a:t>
            </a:r>
          </a:p>
          <a:p>
            <a:endParaRPr lang="en-US" dirty="0"/>
          </a:p>
          <a:p>
            <a:r>
              <a:rPr lang="en-US" dirty="0"/>
              <a:t>Preprocessing – most code is just forcing data into format NN expects…</a:t>
            </a:r>
          </a:p>
          <a:p>
            <a:endParaRPr lang="en-US" dirty="0"/>
          </a:p>
          <a:p>
            <a:r>
              <a:rPr lang="en-US" dirty="0" err="1"/>
              <a:t>Utils</a:t>
            </a:r>
            <a:r>
              <a:rPr lang="en-US" dirty="0"/>
              <a:t> - is shuffling important</a:t>
            </a:r>
          </a:p>
        </p:txBody>
      </p:sp>
      <p:sp>
        <p:nvSpPr>
          <p:cNvPr id="4" name="Slide Number Placeholder 3"/>
          <p:cNvSpPr>
            <a:spLocks noGrp="1"/>
          </p:cNvSpPr>
          <p:nvPr>
            <p:ph type="sldNum" sz="quarter" idx="5"/>
          </p:nvPr>
        </p:nvSpPr>
        <p:spPr/>
        <p:txBody>
          <a:bodyPr/>
          <a:lstStyle/>
          <a:p>
            <a:fld id="{CC50CF9C-F141-3A4B-B78A-8E3C81522187}" type="slidenum">
              <a:rPr lang="en-US" smtClean="0"/>
              <a:t>118</a:t>
            </a:fld>
            <a:endParaRPr lang="en-US"/>
          </a:p>
        </p:txBody>
      </p:sp>
    </p:spTree>
    <p:extLst>
      <p:ext uri="{BB962C8B-B14F-4D97-AF65-F5344CB8AC3E}">
        <p14:creationId xmlns:p14="http://schemas.microsoft.com/office/powerpoint/2010/main" val="2961675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Colab</a:t>
            </a:r>
            <a:r>
              <a:rPr lang="en-US" dirty="0"/>
              <a:t> forms</a:t>
            </a:r>
          </a:p>
          <a:p>
            <a:endParaRPr lang="en-US" dirty="0"/>
          </a:p>
          <a:p>
            <a:r>
              <a:rPr lang="en-US" dirty="0"/>
              <a:t>GPU</a:t>
            </a:r>
          </a:p>
          <a:p>
            <a:endParaRPr lang="en-US" dirty="0"/>
          </a:p>
          <a:p>
            <a:r>
              <a:rPr lang="en-US" dirty="0"/>
              <a:t>Preprocessing – most code is just forcing data into format NN expects…</a:t>
            </a:r>
          </a:p>
          <a:p>
            <a:endParaRPr lang="en-US" dirty="0"/>
          </a:p>
          <a:p>
            <a:r>
              <a:rPr lang="en-US" dirty="0" err="1"/>
              <a:t>Utils</a:t>
            </a:r>
            <a:r>
              <a:rPr lang="en-US" dirty="0"/>
              <a:t> - is shuffling important</a:t>
            </a:r>
          </a:p>
        </p:txBody>
      </p:sp>
      <p:sp>
        <p:nvSpPr>
          <p:cNvPr id="4" name="Slide Number Placeholder 3"/>
          <p:cNvSpPr>
            <a:spLocks noGrp="1"/>
          </p:cNvSpPr>
          <p:nvPr>
            <p:ph type="sldNum" sz="quarter" idx="5"/>
          </p:nvPr>
        </p:nvSpPr>
        <p:spPr/>
        <p:txBody>
          <a:bodyPr/>
          <a:lstStyle/>
          <a:p>
            <a:fld id="{CC50CF9C-F141-3A4B-B78A-8E3C81522187}" type="slidenum">
              <a:rPr lang="en-US" smtClean="0"/>
              <a:t>119</a:t>
            </a:fld>
            <a:endParaRPr lang="en-US"/>
          </a:p>
        </p:txBody>
      </p:sp>
    </p:spTree>
    <p:extLst>
      <p:ext uri="{BB962C8B-B14F-4D97-AF65-F5344CB8AC3E}">
        <p14:creationId xmlns:p14="http://schemas.microsoft.com/office/powerpoint/2010/main" val="64587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Colab</a:t>
            </a:r>
            <a:r>
              <a:rPr lang="en-US" dirty="0"/>
              <a:t> forms</a:t>
            </a:r>
          </a:p>
          <a:p>
            <a:endParaRPr lang="en-US" dirty="0"/>
          </a:p>
          <a:p>
            <a:r>
              <a:rPr lang="en-US" dirty="0"/>
              <a:t>GPU</a:t>
            </a:r>
          </a:p>
          <a:p>
            <a:endParaRPr lang="en-US" dirty="0"/>
          </a:p>
          <a:p>
            <a:r>
              <a:rPr lang="en-US" dirty="0"/>
              <a:t>Preprocessing – most code is just forcing data into format NN expects…</a:t>
            </a:r>
          </a:p>
          <a:p>
            <a:endParaRPr lang="en-US" dirty="0"/>
          </a:p>
          <a:p>
            <a:r>
              <a:rPr lang="en-US" dirty="0" err="1"/>
              <a:t>Utils</a:t>
            </a:r>
            <a:r>
              <a:rPr lang="en-US" dirty="0"/>
              <a:t> - is shuffling important</a:t>
            </a:r>
          </a:p>
        </p:txBody>
      </p:sp>
      <p:sp>
        <p:nvSpPr>
          <p:cNvPr id="4" name="Slide Number Placeholder 3"/>
          <p:cNvSpPr>
            <a:spLocks noGrp="1"/>
          </p:cNvSpPr>
          <p:nvPr>
            <p:ph type="sldNum" sz="quarter" idx="5"/>
          </p:nvPr>
        </p:nvSpPr>
        <p:spPr/>
        <p:txBody>
          <a:bodyPr/>
          <a:lstStyle/>
          <a:p>
            <a:fld id="{CC50CF9C-F141-3A4B-B78A-8E3C81522187}" type="slidenum">
              <a:rPr lang="en-US" smtClean="0"/>
              <a:t>120</a:t>
            </a:fld>
            <a:endParaRPr lang="en-US"/>
          </a:p>
        </p:txBody>
      </p:sp>
    </p:spTree>
    <p:extLst>
      <p:ext uri="{BB962C8B-B14F-4D97-AF65-F5344CB8AC3E}">
        <p14:creationId xmlns:p14="http://schemas.microsoft.com/office/powerpoint/2010/main" val="1862693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Colab</a:t>
            </a:r>
            <a:r>
              <a:rPr lang="en-US" dirty="0"/>
              <a:t> forms</a:t>
            </a:r>
          </a:p>
          <a:p>
            <a:endParaRPr lang="en-US" dirty="0"/>
          </a:p>
          <a:p>
            <a:r>
              <a:rPr lang="en-US" dirty="0"/>
              <a:t>GPU</a:t>
            </a:r>
          </a:p>
          <a:p>
            <a:endParaRPr lang="en-US" dirty="0"/>
          </a:p>
          <a:p>
            <a:r>
              <a:rPr lang="en-US" dirty="0"/>
              <a:t>Preprocessing – most code is just forcing data into format NN expects…</a:t>
            </a:r>
          </a:p>
          <a:p>
            <a:endParaRPr lang="en-US" dirty="0"/>
          </a:p>
          <a:p>
            <a:r>
              <a:rPr lang="en-US" dirty="0" err="1"/>
              <a:t>Utils</a:t>
            </a:r>
            <a:r>
              <a:rPr lang="en-US" dirty="0"/>
              <a:t> - is shuffling important</a:t>
            </a:r>
          </a:p>
        </p:txBody>
      </p:sp>
      <p:sp>
        <p:nvSpPr>
          <p:cNvPr id="4" name="Slide Number Placeholder 3"/>
          <p:cNvSpPr>
            <a:spLocks noGrp="1"/>
          </p:cNvSpPr>
          <p:nvPr>
            <p:ph type="sldNum" sz="quarter" idx="5"/>
          </p:nvPr>
        </p:nvSpPr>
        <p:spPr/>
        <p:txBody>
          <a:bodyPr/>
          <a:lstStyle/>
          <a:p>
            <a:fld id="{CC50CF9C-F141-3A4B-B78A-8E3C81522187}" type="slidenum">
              <a:rPr lang="en-US" smtClean="0"/>
              <a:t>122</a:t>
            </a:fld>
            <a:endParaRPr lang="en-US"/>
          </a:p>
        </p:txBody>
      </p:sp>
    </p:spTree>
    <p:extLst>
      <p:ext uri="{BB962C8B-B14F-4D97-AF65-F5344CB8AC3E}">
        <p14:creationId xmlns:p14="http://schemas.microsoft.com/office/powerpoint/2010/main" val="153894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Colab</a:t>
            </a:r>
            <a:r>
              <a:rPr lang="en-US" dirty="0"/>
              <a:t> forms</a:t>
            </a:r>
          </a:p>
          <a:p>
            <a:endParaRPr lang="en-US" dirty="0"/>
          </a:p>
          <a:p>
            <a:r>
              <a:rPr lang="en-US" dirty="0"/>
              <a:t>GPU</a:t>
            </a:r>
          </a:p>
          <a:p>
            <a:endParaRPr lang="en-US" dirty="0"/>
          </a:p>
          <a:p>
            <a:r>
              <a:rPr lang="en-US" dirty="0"/>
              <a:t>Preprocessing – most code is just forcing data into format NN expects…</a:t>
            </a:r>
          </a:p>
          <a:p>
            <a:endParaRPr lang="en-US" dirty="0"/>
          </a:p>
          <a:p>
            <a:r>
              <a:rPr lang="en-US" dirty="0" err="1"/>
              <a:t>Utils</a:t>
            </a:r>
            <a:r>
              <a:rPr lang="en-US" dirty="0"/>
              <a:t> - is shuffling important</a:t>
            </a:r>
          </a:p>
        </p:txBody>
      </p:sp>
      <p:sp>
        <p:nvSpPr>
          <p:cNvPr id="4" name="Slide Number Placeholder 3"/>
          <p:cNvSpPr>
            <a:spLocks noGrp="1"/>
          </p:cNvSpPr>
          <p:nvPr>
            <p:ph type="sldNum" sz="quarter" idx="5"/>
          </p:nvPr>
        </p:nvSpPr>
        <p:spPr/>
        <p:txBody>
          <a:bodyPr/>
          <a:lstStyle/>
          <a:p>
            <a:fld id="{CC50CF9C-F141-3A4B-B78A-8E3C81522187}" type="slidenum">
              <a:rPr lang="en-US" smtClean="0"/>
              <a:t>123</a:t>
            </a:fld>
            <a:endParaRPr lang="en-US"/>
          </a:p>
        </p:txBody>
      </p:sp>
    </p:spTree>
    <p:extLst>
      <p:ext uri="{BB962C8B-B14F-4D97-AF65-F5344CB8AC3E}">
        <p14:creationId xmlns:p14="http://schemas.microsoft.com/office/powerpoint/2010/main" val="3114272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0CF9C-F141-3A4B-B78A-8E3C81522187}" type="slidenum">
              <a:rPr lang="en-US" smtClean="0"/>
              <a:t>124</a:t>
            </a:fld>
            <a:endParaRPr lang="en-US"/>
          </a:p>
        </p:txBody>
      </p:sp>
    </p:spTree>
    <p:extLst>
      <p:ext uri="{BB962C8B-B14F-4D97-AF65-F5344CB8AC3E}">
        <p14:creationId xmlns:p14="http://schemas.microsoft.com/office/powerpoint/2010/main" val="1878065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Expanding our circuit, we examined the kinetics of a 2-layered NOT gate, seeing that the response time increases substantially on the left and substantially less output on the right.</a:t>
            </a:r>
            <a:endParaRPr lang="en-US" dirty="0"/>
          </a:p>
          <a:p>
            <a:endParaRPr lang="en-US" dirty="0"/>
          </a:p>
        </p:txBody>
      </p:sp>
      <p:sp>
        <p:nvSpPr>
          <p:cNvPr id="4" name="Slide Number Placeholder 3"/>
          <p:cNvSpPr>
            <a:spLocks noGrp="1"/>
          </p:cNvSpPr>
          <p:nvPr>
            <p:ph type="sldNum" sz="quarter" idx="10"/>
          </p:nvPr>
        </p:nvSpPr>
        <p:spPr/>
        <p:txBody>
          <a:bodyPr/>
          <a:lstStyle/>
          <a:p>
            <a:fld id="{57FB3DA1-10C7-6B46-8DA9-894C69197DB6}" type="slidenum">
              <a:rPr lang="en-US" smtClean="0"/>
              <a:t>129</a:t>
            </a:fld>
            <a:endParaRPr lang="en-US"/>
          </a:p>
        </p:txBody>
      </p:sp>
    </p:spTree>
    <p:extLst>
      <p:ext uri="{BB962C8B-B14F-4D97-AF65-F5344CB8AC3E}">
        <p14:creationId xmlns:p14="http://schemas.microsoft.com/office/powerpoint/2010/main" val="3934127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knowing the usefulness and flexibility of NOR gates, we set out to create a biological NOR gate for yeast.</a:t>
            </a:r>
            <a:endParaRPr lang="en-US" dirty="0"/>
          </a:p>
          <a:p>
            <a:endParaRPr lang="en-US" dirty="0"/>
          </a:p>
        </p:txBody>
      </p:sp>
      <p:sp>
        <p:nvSpPr>
          <p:cNvPr id="4" name="Slide Number Placeholder 3"/>
          <p:cNvSpPr>
            <a:spLocks noGrp="1"/>
          </p:cNvSpPr>
          <p:nvPr>
            <p:ph type="sldNum" sz="quarter" idx="10"/>
          </p:nvPr>
        </p:nvSpPr>
        <p:spPr/>
        <p:txBody>
          <a:bodyPr/>
          <a:lstStyle/>
          <a:p>
            <a:fld id="{57FB3DA1-10C7-6B46-8DA9-894C69197DB6}" type="slidenum">
              <a:rPr lang="en-US" smtClean="0"/>
              <a:t>131</a:t>
            </a:fld>
            <a:endParaRPr lang="en-US"/>
          </a:p>
        </p:txBody>
      </p:sp>
    </p:spTree>
    <p:extLst>
      <p:ext uri="{BB962C8B-B14F-4D97-AF65-F5344CB8AC3E}">
        <p14:creationId xmlns:p14="http://schemas.microsoft.com/office/powerpoint/2010/main" val="2707167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After building Boolean logic circuits, we examined the kinetics to understand the time scales that these circuits operate and their response function. Here we have a beta-estradiol inducible guide RNA hooked up to a NOR gate. One of the inputs is not used, and so we draw it as a triangle, the universal symbol for a NOT gate. Below you’ll see the kinetics on the left and the response function on the right.</a:t>
            </a:r>
            <a:endParaRPr lang="en-US" dirty="0"/>
          </a:p>
          <a:p>
            <a:endParaRPr lang="en-US" dirty="0"/>
          </a:p>
        </p:txBody>
      </p:sp>
      <p:sp>
        <p:nvSpPr>
          <p:cNvPr id="4" name="Slide Number Placeholder 3"/>
          <p:cNvSpPr>
            <a:spLocks noGrp="1"/>
          </p:cNvSpPr>
          <p:nvPr>
            <p:ph type="sldNum" sz="quarter" idx="10"/>
          </p:nvPr>
        </p:nvSpPr>
        <p:spPr/>
        <p:txBody>
          <a:bodyPr/>
          <a:lstStyle/>
          <a:p>
            <a:fld id="{57FB3DA1-10C7-6B46-8DA9-894C69197DB6}" type="slidenum">
              <a:rPr lang="en-US" smtClean="0"/>
              <a:t>132</a:t>
            </a:fld>
            <a:endParaRPr lang="en-US"/>
          </a:p>
        </p:txBody>
      </p:sp>
    </p:spTree>
    <p:extLst>
      <p:ext uri="{BB962C8B-B14F-4D97-AF65-F5344CB8AC3E}">
        <p14:creationId xmlns:p14="http://schemas.microsoft.com/office/powerpoint/2010/main" val="14933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Lines and edges &gt;&gt; </a:t>
            </a:r>
          </a:p>
        </p:txBody>
      </p:sp>
      <p:sp>
        <p:nvSpPr>
          <p:cNvPr id="4" name="Slide Number Placeholder 3"/>
          <p:cNvSpPr>
            <a:spLocks noGrp="1"/>
          </p:cNvSpPr>
          <p:nvPr>
            <p:ph type="sldNum" sz="quarter" idx="5"/>
          </p:nvPr>
        </p:nvSpPr>
        <p:spPr/>
        <p:txBody>
          <a:bodyPr/>
          <a:lstStyle/>
          <a:p>
            <a:fld id="{CC50CF9C-F141-3A4B-B78A-8E3C81522187}" type="slidenum">
              <a:rPr lang="en-US" smtClean="0"/>
              <a:t>12</a:t>
            </a:fld>
            <a:endParaRPr lang="en-US"/>
          </a:p>
        </p:txBody>
      </p:sp>
    </p:spTree>
    <p:extLst>
      <p:ext uri="{BB962C8B-B14F-4D97-AF65-F5344CB8AC3E}">
        <p14:creationId xmlns:p14="http://schemas.microsoft.com/office/powerpoint/2010/main" val="749769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of what?</a:t>
            </a:r>
          </a:p>
        </p:txBody>
      </p:sp>
      <p:sp>
        <p:nvSpPr>
          <p:cNvPr id="4" name="Slide Number Placeholder 3"/>
          <p:cNvSpPr>
            <a:spLocks noGrp="1"/>
          </p:cNvSpPr>
          <p:nvPr>
            <p:ph type="sldNum" sz="quarter" idx="5"/>
          </p:nvPr>
        </p:nvSpPr>
        <p:spPr/>
        <p:txBody>
          <a:bodyPr/>
          <a:lstStyle/>
          <a:p>
            <a:fld id="{CC50CF9C-F141-3A4B-B78A-8E3C81522187}" type="slidenum">
              <a:rPr lang="en-US" smtClean="0"/>
              <a:t>40</a:t>
            </a:fld>
            <a:endParaRPr lang="en-US"/>
          </a:p>
        </p:txBody>
      </p:sp>
    </p:spTree>
    <p:extLst>
      <p:ext uri="{BB962C8B-B14F-4D97-AF65-F5344CB8AC3E}">
        <p14:creationId xmlns:p14="http://schemas.microsoft.com/office/powerpoint/2010/main" val="136252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of what?</a:t>
            </a:r>
          </a:p>
        </p:txBody>
      </p:sp>
      <p:sp>
        <p:nvSpPr>
          <p:cNvPr id="4" name="Slide Number Placeholder 3"/>
          <p:cNvSpPr>
            <a:spLocks noGrp="1"/>
          </p:cNvSpPr>
          <p:nvPr>
            <p:ph type="sldNum" sz="quarter" idx="5"/>
          </p:nvPr>
        </p:nvSpPr>
        <p:spPr/>
        <p:txBody>
          <a:bodyPr/>
          <a:lstStyle/>
          <a:p>
            <a:fld id="{CC50CF9C-F141-3A4B-B78A-8E3C81522187}" type="slidenum">
              <a:rPr lang="en-US" smtClean="0"/>
              <a:t>41</a:t>
            </a:fld>
            <a:endParaRPr lang="en-US"/>
          </a:p>
        </p:txBody>
      </p:sp>
    </p:spTree>
    <p:extLst>
      <p:ext uri="{BB962C8B-B14F-4D97-AF65-F5344CB8AC3E}">
        <p14:creationId xmlns:p14="http://schemas.microsoft.com/office/powerpoint/2010/main" val="87858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of what?</a:t>
            </a:r>
          </a:p>
        </p:txBody>
      </p:sp>
      <p:sp>
        <p:nvSpPr>
          <p:cNvPr id="4" name="Slide Number Placeholder 3"/>
          <p:cNvSpPr>
            <a:spLocks noGrp="1"/>
          </p:cNvSpPr>
          <p:nvPr>
            <p:ph type="sldNum" sz="quarter" idx="5"/>
          </p:nvPr>
        </p:nvSpPr>
        <p:spPr/>
        <p:txBody>
          <a:bodyPr/>
          <a:lstStyle/>
          <a:p>
            <a:fld id="{CC50CF9C-F141-3A4B-B78A-8E3C81522187}" type="slidenum">
              <a:rPr lang="en-US" smtClean="0"/>
              <a:t>55</a:t>
            </a:fld>
            <a:endParaRPr lang="en-US"/>
          </a:p>
        </p:txBody>
      </p:sp>
    </p:spTree>
    <p:extLst>
      <p:ext uri="{BB962C8B-B14F-4D97-AF65-F5344CB8AC3E}">
        <p14:creationId xmlns:p14="http://schemas.microsoft.com/office/powerpoint/2010/main" val="530039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of what?</a:t>
            </a:r>
          </a:p>
        </p:txBody>
      </p:sp>
      <p:sp>
        <p:nvSpPr>
          <p:cNvPr id="4" name="Slide Number Placeholder 3"/>
          <p:cNvSpPr>
            <a:spLocks noGrp="1"/>
          </p:cNvSpPr>
          <p:nvPr>
            <p:ph type="sldNum" sz="quarter" idx="5"/>
          </p:nvPr>
        </p:nvSpPr>
        <p:spPr/>
        <p:txBody>
          <a:bodyPr/>
          <a:lstStyle/>
          <a:p>
            <a:fld id="{CC50CF9C-F141-3A4B-B78A-8E3C81522187}" type="slidenum">
              <a:rPr lang="en-US" smtClean="0"/>
              <a:t>56</a:t>
            </a:fld>
            <a:endParaRPr lang="en-US"/>
          </a:p>
        </p:txBody>
      </p:sp>
    </p:spTree>
    <p:extLst>
      <p:ext uri="{BB962C8B-B14F-4D97-AF65-F5344CB8AC3E}">
        <p14:creationId xmlns:p14="http://schemas.microsoft.com/office/powerpoint/2010/main" val="208532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of what?</a:t>
            </a:r>
          </a:p>
        </p:txBody>
      </p:sp>
      <p:sp>
        <p:nvSpPr>
          <p:cNvPr id="4" name="Slide Number Placeholder 3"/>
          <p:cNvSpPr>
            <a:spLocks noGrp="1"/>
          </p:cNvSpPr>
          <p:nvPr>
            <p:ph type="sldNum" sz="quarter" idx="5"/>
          </p:nvPr>
        </p:nvSpPr>
        <p:spPr/>
        <p:txBody>
          <a:bodyPr/>
          <a:lstStyle/>
          <a:p>
            <a:fld id="{CC50CF9C-F141-3A4B-B78A-8E3C81522187}" type="slidenum">
              <a:rPr lang="en-US" smtClean="0"/>
              <a:t>57</a:t>
            </a:fld>
            <a:endParaRPr lang="en-US"/>
          </a:p>
        </p:txBody>
      </p:sp>
    </p:spTree>
    <p:extLst>
      <p:ext uri="{BB962C8B-B14F-4D97-AF65-F5344CB8AC3E}">
        <p14:creationId xmlns:p14="http://schemas.microsoft.com/office/powerpoint/2010/main" val="630395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of what?</a:t>
            </a:r>
          </a:p>
        </p:txBody>
      </p:sp>
      <p:sp>
        <p:nvSpPr>
          <p:cNvPr id="4" name="Slide Number Placeholder 3"/>
          <p:cNvSpPr>
            <a:spLocks noGrp="1"/>
          </p:cNvSpPr>
          <p:nvPr>
            <p:ph type="sldNum" sz="quarter" idx="5"/>
          </p:nvPr>
        </p:nvSpPr>
        <p:spPr/>
        <p:txBody>
          <a:bodyPr/>
          <a:lstStyle/>
          <a:p>
            <a:fld id="{CC50CF9C-F141-3A4B-B78A-8E3C81522187}" type="slidenum">
              <a:rPr lang="en-US" smtClean="0"/>
              <a:t>58</a:t>
            </a:fld>
            <a:endParaRPr lang="en-US"/>
          </a:p>
        </p:txBody>
      </p:sp>
    </p:spTree>
    <p:extLst>
      <p:ext uri="{BB962C8B-B14F-4D97-AF65-F5344CB8AC3E}">
        <p14:creationId xmlns:p14="http://schemas.microsoft.com/office/powerpoint/2010/main" val="1901997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B8B88F-0408-274B-9902-0FDB3E2599BB}"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56427-3EBB-DD44-900D-DBBC90CCAB4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B8B88F-0408-274B-9902-0FDB3E2599BB}"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56427-3EBB-DD44-900D-DBBC90CCAB4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B8B88F-0408-274B-9902-0FDB3E2599BB}"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56427-3EBB-DD44-900D-DBBC90CCAB4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B8B88F-0408-274B-9902-0FDB3E2599BB}"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56427-3EBB-DD44-900D-DBBC90CCAB4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8B88F-0408-274B-9902-0FDB3E2599BB}"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56427-3EBB-DD44-900D-DBBC90CCAB4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B8B88F-0408-274B-9902-0FDB3E2599BB}" type="datetimeFigureOut">
              <a:rPr lang="en-US" smtClean="0"/>
              <a:t>5/27/19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356427-3EBB-DD44-900D-DBBC90CCAB4B}"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B8B88F-0408-274B-9902-0FDB3E2599BB}" type="datetimeFigureOut">
              <a:rPr lang="en-US" smtClean="0"/>
              <a:t>5/27/19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356427-3EBB-DD44-900D-DBBC90CCAB4B}"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B8B88F-0408-274B-9902-0FDB3E2599BB}" type="datetimeFigureOut">
              <a:rPr lang="en-US" smtClean="0"/>
              <a:t>5/27/19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356427-3EBB-DD44-900D-DBBC90CCAB4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FB8B88F-0408-274B-9902-0FDB3E2599BB}" type="datetimeFigureOut">
              <a:rPr lang="en-US" smtClean="0"/>
              <a:t>5/27/19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6356427-3EBB-DD44-900D-DBBC90CCAB4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FB8B88F-0408-274B-9902-0FDB3E2599BB}" type="datetimeFigureOut">
              <a:rPr lang="en-US" smtClean="0"/>
              <a:t>5/27/19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6356427-3EBB-DD44-900D-DBBC90CCAB4B}"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B8B88F-0408-274B-9902-0FDB3E2599BB}" type="datetimeFigureOut">
              <a:rPr lang="en-US" smtClean="0"/>
              <a:t>5/27/19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356427-3EBB-DD44-900D-DBBC90CCAB4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FB8B88F-0408-274B-9902-0FDB3E2599BB}" type="datetimeFigureOut">
              <a:rPr lang="en-US" smtClean="0"/>
              <a:t>5/27/19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6356427-3EBB-DD44-900D-DBBC90CCAB4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32618"/>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colab.research.google.com/drive/1ebFxFIxKQ4ySZiwB0lguMVwKYWfxRSo-"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jvrana/pyrxn"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74.gif"/><Relationship Id="rId4" Type="http://schemas.openxmlformats.org/officeDocument/2006/relationships/image" Target="../media/image73.jpg"/></Relationships>
</file>

<file path=ppt/slides/_rels/slide126.xml.rels><?xml version="1.0" encoding="UTF-8" standalone="yes"?>
<Relationships xmlns="http://schemas.openxmlformats.org/package/2006/relationships"><Relationship Id="rId3" Type="http://schemas.openxmlformats.org/officeDocument/2006/relationships/hyperlink" Target="https://www.math.uwaterloo.ca/~hwolkowi/matrixcookbook.pdf" TargetMode="External"/><Relationship Id="rId2" Type="http://schemas.openxmlformats.org/officeDocument/2006/relationships/hyperlink" Target="https://www.oreilly.com/library/view/hands-on-machine-learning/9781491962282/" TargetMode="External"/><Relationship Id="rId1" Type="http://schemas.openxmlformats.org/officeDocument/2006/relationships/slideLayout" Target="../slideLayouts/slideLayout2.xml"/><Relationship Id="rId6" Type="http://schemas.openxmlformats.org/officeDocument/2006/relationships/hyperlink" Target="https://www.tensorflow.org/tutorials" TargetMode="External"/><Relationship Id="rId5" Type="http://schemas.openxmlformats.org/officeDocument/2006/relationships/hyperlink" Target="https://pytorch.org/tutorials/" TargetMode="External"/><Relationship Id="rId4" Type="http://schemas.openxmlformats.org/officeDocument/2006/relationships/hyperlink" Target="https://www.youtube.com/playlist?list=PLZHQObOWTQDNU6R1_67000Dx_ZCJB-3pi"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math.uwaterloo.ca/~hwolkowi/matrixcookbook.pdf" TargetMode="External"/><Relationship Id="rId2" Type="http://schemas.openxmlformats.org/officeDocument/2006/relationships/hyperlink" Target="https://www.oreilly.com/library/view/hands-on-machine-learning/9781491962282/" TargetMode="External"/><Relationship Id="rId1" Type="http://schemas.openxmlformats.org/officeDocument/2006/relationships/slideLayout" Target="../slideLayouts/slideLayout2.xml"/><Relationship Id="rId6" Type="http://schemas.openxmlformats.org/officeDocument/2006/relationships/hyperlink" Target="https://www.tensorflow.org/tutorials" TargetMode="External"/><Relationship Id="rId5" Type="http://schemas.openxmlformats.org/officeDocument/2006/relationships/hyperlink" Target="https://pytorch.org/tutorials/" TargetMode="External"/><Relationship Id="rId4" Type="http://schemas.openxmlformats.org/officeDocument/2006/relationships/hyperlink" Target="https://www.youtube.com/playlist?list=PLZHQObOWTQDNU6R1_67000Dx_ZCJB-3p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introtodeeplearning.com/"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rxiv.org/abs/1712.09913"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abs/1712.09913"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abs/1712.09913"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abs/1712.09913"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hyperlink" Target="https://arxiv.org/abs/1712.09913" TargetMode="Externa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hyperlink" Target="http://introtodeeplearning.com/"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introtodeeplearning.com/"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introtodeeplearning.com/"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www.youtube.com/watch?v=Ilg3gGewQ5U"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introtodeeplearning.com/"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rxiv.org/abs/1712.09913"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hyperlink" Target="http://ruder.io/optimizing-gradient-descen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56.xml.rels><?xml version="1.0" encoding="UTF-8" standalone="yes"?>
<Relationships xmlns="http://schemas.openxmlformats.org/package/2006/relationships"><Relationship Id="rId3" Type="http://schemas.openxmlformats.org/officeDocument/2006/relationships/hyperlink" Target="http://ruder.io/optimizing-gradient-descen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8.gif"/></Relationships>
</file>

<file path=ppt/slides/_rels/slide57.xml.rels><?xml version="1.0" encoding="UTF-8" standalone="yes"?>
<Relationships xmlns="http://schemas.openxmlformats.org/package/2006/relationships"><Relationship Id="rId3" Type="http://schemas.openxmlformats.org/officeDocument/2006/relationships/hyperlink" Target="http://ruder.io/optimizing-gradient-descen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8.gif"/></Relationships>
</file>

<file path=ppt/slides/_rels/slide58.xml.rels><?xml version="1.0" encoding="UTF-8" standalone="yes"?>
<Relationships xmlns="http://schemas.openxmlformats.org/package/2006/relationships"><Relationship Id="rId3" Type="http://schemas.openxmlformats.org/officeDocument/2006/relationships/hyperlink" Target="http://ruder.io/optimizing-gradient-descen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8.gif"/></Relationships>
</file>

<file path=ppt/slides/_rels/slide59.xml.rels><?xml version="1.0" encoding="UTF-8" standalone="yes"?>
<Relationships xmlns="http://schemas.openxmlformats.org/package/2006/relationships"><Relationship Id="rId3" Type="http://schemas.openxmlformats.org/officeDocument/2006/relationships/hyperlink" Target="http://ruder.io/optimizing-gradient-descen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gi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tensorflow.org/tutorials/eager/custom_training_walkthrough"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9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github.com/kevinid/molecule_generator"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deepmind/graph_net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nap.stanford.edu/deepnetbio-ismb/"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892168"/>
          </a:xfrm>
        </p:spPr>
        <p:txBody>
          <a:bodyPr>
            <a:normAutofit/>
          </a:bodyPr>
          <a:lstStyle/>
          <a:p>
            <a:r>
              <a:rPr lang="en-US">
                <a:solidFill>
                  <a:srgbClr val="FFFFFF"/>
                </a:solidFill>
              </a:rPr>
              <a:t>Introduction to Deep Learning in Biology</a:t>
            </a:r>
          </a:p>
        </p:txBody>
      </p:sp>
      <p:sp>
        <p:nvSpPr>
          <p:cNvPr id="3" name="Subtitle 2"/>
          <p:cNvSpPr>
            <a:spLocks noGrp="1"/>
          </p:cNvSpPr>
          <p:nvPr>
            <p:ph type="subTitle" idx="1"/>
          </p:nvPr>
        </p:nvSpPr>
        <p:spPr>
          <a:xfrm>
            <a:off x="1100051" y="5225240"/>
            <a:ext cx="10058400" cy="1143000"/>
          </a:xfrm>
        </p:spPr>
        <p:txBody>
          <a:bodyPr>
            <a:normAutofit/>
          </a:bodyPr>
          <a:lstStyle/>
          <a:p>
            <a:r>
              <a:rPr lang="en-US" sz="1500">
                <a:solidFill>
                  <a:srgbClr val="FFFFFF"/>
                </a:solidFill>
              </a:rPr>
              <a:t>Justin Vrana, PHD Candidate</a:t>
            </a:r>
          </a:p>
          <a:p>
            <a:r>
              <a:rPr lang="en-US" sz="1500">
                <a:solidFill>
                  <a:srgbClr val="FFFFFF"/>
                </a:solidFill>
              </a:rPr>
              <a:t>Klavins Lab</a:t>
            </a:r>
          </a:p>
          <a:p>
            <a:r>
              <a:rPr lang="en-US" sz="1500">
                <a:solidFill>
                  <a:srgbClr val="FFFFFF"/>
                </a:solidFill>
              </a:rPr>
              <a:t>Tuesday, May 27, 2019</a:t>
            </a:r>
          </a:p>
        </p:txBody>
      </p:sp>
    </p:spTree>
    <p:extLst>
      <p:ext uri="{BB962C8B-B14F-4D97-AF65-F5344CB8AC3E}">
        <p14:creationId xmlns:p14="http://schemas.microsoft.com/office/powerpoint/2010/main" val="13640343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D51F52-2795-D94A-B0F8-1EFA248BF64C}"/>
              </a:ext>
            </a:extLst>
          </p:cNvPr>
          <p:cNvPicPr>
            <a:picLocks noGrp="1" noChangeAspect="1"/>
          </p:cNvPicPr>
          <p:nvPr>
            <p:ph idx="1"/>
          </p:nvPr>
        </p:nvPicPr>
        <p:blipFill>
          <a:blip r:embed="rId2"/>
          <a:stretch>
            <a:fillRect/>
          </a:stretch>
        </p:blipFill>
        <p:spPr>
          <a:xfrm>
            <a:off x="1294918" y="255243"/>
            <a:ext cx="8191500" cy="1320800"/>
          </a:xfrm>
        </p:spPr>
      </p:pic>
      <p:pic>
        <p:nvPicPr>
          <p:cNvPr id="7" name="Picture 6">
            <a:extLst>
              <a:ext uri="{FF2B5EF4-FFF2-40B4-BE49-F238E27FC236}">
                <a16:creationId xmlns:a16="http://schemas.microsoft.com/office/drawing/2014/main" id="{801D08E1-7AE8-8740-A2E2-21B3D8D221A6}"/>
              </a:ext>
            </a:extLst>
          </p:cNvPr>
          <p:cNvPicPr>
            <a:picLocks noChangeAspect="1"/>
          </p:cNvPicPr>
          <p:nvPr/>
        </p:nvPicPr>
        <p:blipFill>
          <a:blip r:embed="rId3"/>
          <a:stretch>
            <a:fillRect/>
          </a:stretch>
        </p:blipFill>
        <p:spPr>
          <a:xfrm>
            <a:off x="3536122" y="1870835"/>
            <a:ext cx="4649052" cy="4028522"/>
          </a:xfrm>
          <a:prstGeom prst="rect">
            <a:avLst/>
          </a:prstGeom>
        </p:spPr>
      </p:pic>
    </p:spTree>
    <p:extLst>
      <p:ext uri="{BB962C8B-B14F-4D97-AF65-F5344CB8AC3E}">
        <p14:creationId xmlns:p14="http://schemas.microsoft.com/office/powerpoint/2010/main" val="37623222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BFCC4E-1B8E-744F-B596-5C3196E290CC}"/>
              </a:ext>
            </a:extLst>
          </p:cNvPr>
          <p:cNvSpPr>
            <a:spLocks noGrp="1"/>
          </p:cNvSpPr>
          <p:nvPr>
            <p:ph type="title"/>
          </p:nvPr>
        </p:nvSpPr>
        <p:spPr>
          <a:xfrm>
            <a:off x="1097279" y="758952"/>
            <a:ext cx="10709239" cy="3892168"/>
          </a:xfrm>
        </p:spPr>
        <p:txBody>
          <a:bodyPr vert="horz" lIns="91440" tIns="45720" rIns="91440" bIns="45720" rtlCol="0" anchor="b">
            <a:normAutofit/>
          </a:bodyPr>
          <a:lstStyle/>
          <a:p>
            <a:r>
              <a:rPr lang="en-US" sz="8000" dirty="0">
                <a:solidFill>
                  <a:srgbClr val="FFFFFF"/>
                </a:solidFill>
              </a:rPr>
              <a:t>TensorFlow/</a:t>
            </a:r>
            <a:r>
              <a:rPr lang="en-US" sz="8000" dirty="0" err="1">
                <a:solidFill>
                  <a:srgbClr val="FFFFFF"/>
                </a:solidFill>
              </a:rPr>
              <a:t>GraphNets</a:t>
            </a:r>
            <a:r>
              <a:rPr lang="en-US" sz="8000" dirty="0">
                <a:solidFill>
                  <a:srgbClr val="FFFFFF"/>
                </a:solidFill>
              </a:rPr>
              <a:t> Example: Simulating CRNs</a:t>
            </a:r>
          </a:p>
        </p:txBody>
      </p:sp>
      <p:sp>
        <p:nvSpPr>
          <p:cNvPr id="3" name="TextBox 2">
            <a:extLst>
              <a:ext uri="{FF2B5EF4-FFF2-40B4-BE49-F238E27FC236}">
                <a16:creationId xmlns:a16="http://schemas.microsoft.com/office/drawing/2014/main" id="{67759930-FC72-5747-A669-7AF87EB735EF}"/>
              </a:ext>
            </a:extLst>
          </p:cNvPr>
          <p:cNvSpPr txBox="1"/>
          <p:nvPr/>
        </p:nvSpPr>
        <p:spPr>
          <a:xfrm>
            <a:off x="1097280" y="5163671"/>
            <a:ext cx="8934226" cy="646331"/>
          </a:xfrm>
          <a:prstGeom prst="rect">
            <a:avLst/>
          </a:prstGeom>
          <a:noFill/>
        </p:spPr>
        <p:txBody>
          <a:bodyPr wrap="square" rtlCol="0">
            <a:spAutoFit/>
          </a:bodyPr>
          <a:lstStyle/>
          <a:p>
            <a:r>
              <a:rPr lang="en-US" dirty="0"/>
              <a:t>How to predict steady state behavior of chemical reaction networks (CRNS) using a graph neural network </a:t>
            </a:r>
          </a:p>
        </p:txBody>
      </p:sp>
    </p:spTree>
    <p:extLst>
      <p:ext uri="{BB962C8B-B14F-4D97-AF65-F5344CB8AC3E}">
        <p14:creationId xmlns:p14="http://schemas.microsoft.com/office/powerpoint/2010/main" val="2276766288"/>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134E-5D3A-034F-816C-25A0EEDF33C5}"/>
              </a:ext>
            </a:extLst>
          </p:cNvPr>
          <p:cNvSpPr>
            <a:spLocks noGrp="1"/>
          </p:cNvSpPr>
          <p:nvPr>
            <p:ph type="title"/>
          </p:nvPr>
        </p:nvSpPr>
        <p:spPr/>
        <p:txBody>
          <a:bodyPr/>
          <a:lstStyle/>
          <a:p>
            <a:r>
              <a:rPr lang="en-US" dirty="0"/>
              <a:t>Grand Challenge: Machine Design of Cells and Cell Behaviors from ‘Parts’</a:t>
            </a:r>
          </a:p>
        </p:txBody>
      </p:sp>
      <p:pic>
        <p:nvPicPr>
          <p:cNvPr id="4" name="Picture 3">
            <a:extLst>
              <a:ext uri="{FF2B5EF4-FFF2-40B4-BE49-F238E27FC236}">
                <a16:creationId xmlns:a16="http://schemas.microsoft.com/office/drawing/2014/main" id="{1603AC96-485A-3247-ADC0-690E2BC34A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9459" y="1955191"/>
            <a:ext cx="8716963"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AE728B3-9266-B04C-A912-EA00EDDC7112}"/>
              </a:ext>
            </a:extLst>
          </p:cNvPr>
          <p:cNvSpPr txBox="1"/>
          <p:nvPr/>
        </p:nvSpPr>
        <p:spPr>
          <a:xfrm>
            <a:off x="8864883" y="5971050"/>
            <a:ext cx="2763078" cy="369332"/>
          </a:xfrm>
          <a:prstGeom prst="rect">
            <a:avLst/>
          </a:prstGeom>
          <a:noFill/>
        </p:spPr>
        <p:txBody>
          <a:bodyPr wrap="square" rtlCol="0">
            <a:spAutoFit/>
          </a:bodyPr>
          <a:lstStyle/>
          <a:p>
            <a:r>
              <a:rPr lang="en-US" dirty="0"/>
              <a:t>Image from Jim Collins</a:t>
            </a:r>
          </a:p>
        </p:txBody>
      </p:sp>
    </p:spTree>
    <p:extLst>
      <p:ext uri="{BB962C8B-B14F-4D97-AF65-F5344CB8AC3E}">
        <p14:creationId xmlns:p14="http://schemas.microsoft.com/office/powerpoint/2010/main" val="375929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82562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2209" y="250030"/>
            <a:ext cx="10081591" cy="1325563"/>
          </a:xfrm>
        </p:spPr>
        <p:txBody>
          <a:bodyPr>
            <a:normAutofit fontScale="90000"/>
          </a:bodyPr>
          <a:lstStyle/>
          <a:p>
            <a:r>
              <a:rPr lang="en-US" dirty="0">
                <a:solidFill>
                  <a:schemeClr val="bg1"/>
                </a:solidFill>
              </a:rPr>
              <a:t>Circuit Composition: NOR Gates Took Us To The Moon</a:t>
            </a:r>
          </a:p>
        </p:txBody>
      </p:sp>
      <p:sp>
        <p:nvSpPr>
          <p:cNvPr id="5" name="Rectangle 4"/>
          <p:cNvSpPr/>
          <p:nvPr/>
        </p:nvSpPr>
        <p:spPr>
          <a:xfrm>
            <a:off x="0" y="0"/>
            <a:ext cx="838200" cy="182562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6" name="TextBox 5"/>
          <p:cNvSpPr txBox="1"/>
          <p:nvPr/>
        </p:nvSpPr>
        <p:spPr>
          <a:xfrm>
            <a:off x="7684169" y="6488668"/>
            <a:ext cx="4716379" cy="369332"/>
          </a:xfrm>
          <a:prstGeom prst="rect">
            <a:avLst/>
          </a:prstGeom>
          <a:noFill/>
        </p:spPr>
        <p:txBody>
          <a:bodyPr wrap="square" rtlCol="0">
            <a:spAutoFit/>
          </a:bodyPr>
          <a:lstStyle/>
          <a:p>
            <a:r>
              <a:rPr lang="en-US" dirty="0"/>
              <a:t>http://</a:t>
            </a:r>
            <a:r>
              <a:rPr lang="en-US" dirty="0" err="1"/>
              <a:t>klabs.org</a:t>
            </a:r>
            <a:r>
              <a:rPr lang="en-US" dirty="0"/>
              <a:t>/history/</a:t>
            </a:r>
            <a:r>
              <a:rPr lang="en-US" dirty="0" err="1"/>
              <a:t>ech</a:t>
            </a:r>
            <a:r>
              <a:rPr lang="en-US" dirty="0"/>
              <a:t>/</a:t>
            </a:r>
            <a:r>
              <a:rPr lang="en-US" dirty="0" err="1"/>
              <a:t>agc_schematics</a:t>
            </a:r>
            <a:r>
              <a:rPr lang="en-US" dirty="0"/>
              <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13788"/>
            <a:ext cx="5307612" cy="4230705"/>
          </a:xfrm>
          <a:prstGeom prst="rect">
            <a:avLst/>
          </a:prstGeom>
        </p:spPr>
      </p:pic>
      <p:sp>
        <p:nvSpPr>
          <p:cNvPr id="9" name="TextBox 8"/>
          <p:cNvSpPr txBox="1"/>
          <p:nvPr/>
        </p:nvSpPr>
        <p:spPr>
          <a:xfrm>
            <a:off x="7054517" y="2013788"/>
            <a:ext cx="3946357" cy="4031873"/>
          </a:xfrm>
          <a:prstGeom prst="rect">
            <a:avLst/>
          </a:prstGeom>
          <a:noFill/>
        </p:spPr>
        <p:txBody>
          <a:bodyPr wrap="square" rtlCol="0">
            <a:spAutoFit/>
          </a:bodyPr>
          <a:lstStyle/>
          <a:p>
            <a:r>
              <a:rPr lang="en-US" sz="3200" dirty="0"/>
              <a:t>4,100 NOR Gates make up the Apollo Guidance Computer</a:t>
            </a:r>
          </a:p>
          <a:p>
            <a:endParaRPr lang="en-US" sz="3200" dirty="0"/>
          </a:p>
          <a:p>
            <a:r>
              <a:rPr lang="en-US" sz="3200" dirty="0"/>
              <a:t>We will likely need to leverage a machine to help design complex things in cells</a:t>
            </a:r>
          </a:p>
        </p:txBody>
      </p:sp>
    </p:spTree>
    <p:extLst>
      <p:ext uri="{BB962C8B-B14F-4D97-AF65-F5344CB8AC3E}">
        <p14:creationId xmlns:p14="http://schemas.microsoft.com/office/powerpoint/2010/main" val="1431799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00B4-9D1E-8C4A-B752-DA1641445885}"/>
              </a:ext>
            </a:extLst>
          </p:cNvPr>
          <p:cNvSpPr>
            <a:spLocks noGrp="1"/>
          </p:cNvSpPr>
          <p:nvPr>
            <p:ph type="title"/>
          </p:nvPr>
        </p:nvSpPr>
        <p:spPr/>
        <p:txBody>
          <a:bodyPr/>
          <a:lstStyle/>
          <a:p>
            <a:r>
              <a:rPr lang="en-US" dirty="0"/>
              <a:t>Circuit Prediction Task</a:t>
            </a:r>
          </a:p>
        </p:txBody>
      </p:sp>
      <p:sp>
        <p:nvSpPr>
          <p:cNvPr id="3" name="TextBox 2">
            <a:extLst>
              <a:ext uri="{FF2B5EF4-FFF2-40B4-BE49-F238E27FC236}">
                <a16:creationId xmlns:a16="http://schemas.microsoft.com/office/drawing/2014/main" id="{8F28BC13-1319-AB40-89B1-03857A283D8D}"/>
              </a:ext>
            </a:extLst>
          </p:cNvPr>
          <p:cNvSpPr txBox="1"/>
          <p:nvPr/>
        </p:nvSpPr>
        <p:spPr>
          <a:xfrm>
            <a:off x="1097280" y="2076084"/>
            <a:ext cx="2156908" cy="369332"/>
          </a:xfrm>
          <a:prstGeom prst="rect">
            <a:avLst/>
          </a:prstGeom>
          <a:noFill/>
        </p:spPr>
        <p:txBody>
          <a:bodyPr wrap="square" rtlCol="0">
            <a:spAutoFit/>
          </a:bodyPr>
          <a:lstStyle/>
          <a:p>
            <a:r>
              <a:rPr lang="en-US" b="1" dirty="0"/>
              <a:t>Genetic Part Library</a:t>
            </a:r>
          </a:p>
        </p:txBody>
      </p:sp>
      <p:sp>
        <p:nvSpPr>
          <p:cNvPr id="18" name="TextBox 17">
            <a:extLst>
              <a:ext uri="{FF2B5EF4-FFF2-40B4-BE49-F238E27FC236}">
                <a16:creationId xmlns:a16="http://schemas.microsoft.com/office/drawing/2014/main" id="{8DDED4BC-4C5A-6548-BFBF-4A09A3CA6AB4}"/>
              </a:ext>
            </a:extLst>
          </p:cNvPr>
          <p:cNvSpPr txBox="1"/>
          <p:nvPr/>
        </p:nvSpPr>
        <p:spPr>
          <a:xfrm>
            <a:off x="6936427" y="2002255"/>
            <a:ext cx="4039497" cy="369332"/>
          </a:xfrm>
          <a:prstGeom prst="rect">
            <a:avLst/>
          </a:prstGeom>
          <a:noFill/>
        </p:spPr>
        <p:txBody>
          <a:bodyPr wrap="square" rtlCol="0">
            <a:spAutoFit/>
          </a:bodyPr>
          <a:lstStyle/>
          <a:p>
            <a:r>
              <a:rPr lang="en-US" b="1" dirty="0"/>
              <a:t>Steady State Prediction for Circuits</a:t>
            </a:r>
          </a:p>
        </p:txBody>
      </p:sp>
      <p:pic>
        <p:nvPicPr>
          <p:cNvPr id="20" name="Picture 19">
            <a:extLst>
              <a:ext uri="{FF2B5EF4-FFF2-40B4-BE49-F238E27FC236}">
                <a16:creationId xmlns:a16="http://schemas.microsoft.com/office/drawing/2014/main" id="{6B265CB1-26E6-A247-861F-7CC82150BB1A}"/>
              </a:ext>
            </a:extLst>
          </p:cNvPr>
          <p:cNvPicPr>
            <a:picLocks noChangeAspect="1"/>
          </p:cNvPicPr>
          <p:nvPr/>
        </p:nvPicPr>
        <p:blipFill rotWithShape="1">
          <a:blip r:embed="rId2">
            <a:extLst>
              <a:ext uri="{28A0092B-C50C-407E-A947-70E740481C1C}">
                <a14:useLocalDpi xmlns:a14="http://schemas.microsoft.com/office/drawing/2010/main" val="0"/>
              </a:ext>
            </a:extLst>
          </a:blip>
          <a:srcRect l="3149" t="17880" r="89260" b="19454"/>
          <a:stretch/>
        </p:blipFill>
        <p:spPr>
          <a:xfrm>
            <a:off x="1731980" y="2596977"/>
            <a:ext cx="887507" cy="2528047"/>
          </a:xfrm>
          <a:prstGeom prst="rect">
            <a:avLst/>
          </a:prstGeom>
        </p:spPr>
      </p:pic>
      <p:pic>
        <p:nvPicPr>
          <p:cNvPr id="22" name="Picture 21">
            <a:extLst>
              <a:ext uri="{FF2B5EF4-FFF2-40B4-BE49-F238E27FC236}">
                <a16:creationId xmlns:a16="http://schemas.microsoft.com/office/drawing/2014/main" id="{41B2CDF7-4DB5-E846-BD73-4AA3F79F6EC3}"/>
              </a:ext>
            </a:extLst>
          </p:cNvPr>
          <p:cNvPicPr>
            <a:picLocks noChangeAspect="1"/>
          </p:cNvPicPr>
          <p:nvPr/>
        </p:nvPicPr>
        <p:blipFill rotWithShape="1">
          <a:blip r:embed="rId3">
            <a:extLst>
              <a:ext uri="{28A0092B-C50C-407E-A947-70E740481C1C}">
                <a14:useLocalDpi xmlns:a14="http://schemas.microsoft.com/office/drawing/2010/main" val="0"/>
              </a:ext>
            </a:extLst>
          </a:blip>
          <a:srcRect l="50401"/>
          <a:stretch/>
        </p:blipFill>
        <p:spPr>
          <a:xfrm>
            <a:off x="6936427" y="2327976"/>
            <a:ext cx="3788932" cy="3692446"/>
          </a:xfrm>
          <a:prstGeom prst="rect">
            <a:avLst/>
          </a:prstGeom>
        </p:spPr>
      </p:pic>
      <p:sp>
        <p:nvSpPr>
          <p:cNvPr id="13" name="Right Arrow 12">
            <a:extLst>
              <a:ext uri="{FF2B5EF4-FFF2-40B4-BE49-F238E27FC236}">
                <a16:creationId xmlns:a16="http://schemas.microsoft.com/office/drawing/2014/main" id="{53DFE53B-9A5B-D045-B4C4-AE9810CC37D5}"/>
              </a:ext>
            </a:extLst>
          </p:cNvPr>
          <p:cNvSpPr/>
          <p:nvPr/>
        </p:nvSpPr>
        <p:spPr>
          <a:xfrm>
            <a:off x="3735164" y="3240741"/>
            <a:ext cx="2705977" cy="112955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0C90AAF-3CE8-EF42-8700-7DFE4935C872}"/>
              </a:ext>
            </a:extLst>
          </p:cNvPr>
          <p:cNvSpPr txBox="1"/>
          <p:nvPr/>
        </p:nvSpPr>
        <p:spPr>
          <a:xfrm rot="16200000">
            <a:off x="6123776" y="4301748"/>
            <a:ext cx="1625302" cy="369332"/>
          </a:xfrm>
          <a:prstGeom prst="rect">
            <a:avLst/>
          </a:prstGeom>
          <a:noFill/>
        </p:spPr>
        <p:txBody>
          <a:bodyPr wrap="square" rtlCol="0">
            <a:spAutoFit/>
          </a:bodyPr>
          <a:lstStyle/>
          <a:p>
            <a:r>
              <a:rPr lang="en-US" b="1" dirty="0"/>
              <a:t>Expression</a:t>
            </a:r>
          </a:p>
        </p:txBody>
      </p:sp>
    </p:spTree>
    <p:extLst>
      <p:ext uri="{BB962C8B-B14F-4D97-AF65-F5344CB8AC3E}">
        <p14:creationId xmlns:p14="http://schemas.microsoft.com/office/powerpoint/2010/main" val="8217604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00B4-9D1E-8C4A-B752-DA1641445885}"/>
              </a:ext>
            </a:extLst>
          </p:cNvPr>
          <p:cNvSpPr>
            <a:spLocks noGrp="1"/>
          </p:cNvSpPr>
          <p:nvPr>
            <p:ph type="title"/>
          </p:nvPr>
        </p:nvSpPr>
        <p:spPr/>
        <p:txBody>
          <a:bodyPr/>
          <a:lstStyle/>
          <a:p>
            <a:r>
              <a:rPr lang="en-US" dirty="0"/>
              <a:t>Molding our task to </a:t>
            </a:r>
            <a:r>
              <a:rPr lang="en-US" dirty="0" err="1"/>
              <a:t>GraphNet</a:t>
            </a:r>
            <a:r>
              <a:rPr lang="en-US" dirty="0"/>
              <a:t> framework</a:t>
            </a:r>
          </a:p>
        </p:txBody>
      </p:sp>
      <p:pic>
        <p:nvPicPr>
          <p:cNvPr id="18" name="Picture 17">
            <a:extLst>
              <a:ext uri="{FF2B5EF4-FFF2-40B4-BE49-F238E27FC236}">
                <a16:creationId xmlns:a16="http://schemas.microsoft.com/office/drawing/2014/main" id="{A295EA7B-991F-774E-966F-1EAD4CADD20A}"/>
              </a:ext>
            </a:extLst>
          </p:cNvPr>
          <p:cNvPicPr>
            <a:picLocks noChangeAspect="1"/>
          </p:cNvPicPr>
          <p:nvPr/>
        </p:nvPicPr>
        <p:blipFill>
          <a:blip r:embed="rId2"/>
          <a:stretch>
            <a:fillRect/>
          </a:stretch>
        </p:blipFill>
        <p:spPr>
          <a:xfrm>
            <a:off x="2580044" y="1766239"/>
            <a:ext cx="7678270" cy="1799595"/>
          </a:xfrm>
          <a:prstGeom prst="rect">
            <a:avLst/>
          </a:prstGeom>
        </p:spPr>
      </p:pic>
      <p:pic>
        <p:nvPicPr>
          <p:cNvPr id="20" name="Picture 19">
            <a:extLst>
              <a:ext uri="{FF2B5EF4-FFF2-40B4-BE49-F238E27FC236}">
                <a16:creationId xmlns:a16="http://schemas.microsoft.com/office/drawing/2014/main" id="{14263F8C-34A2-1640-B762-85CE0BBA7DFD}"/>
              </a:ext>
            </a:extLst>
          </p:cNvPr>
          <p:cNvPicPr>
            <a:picLocks noChangeAspect="1"/>
          </p:cNvPicPr>
          <p:nvPr/>
        </p:nvPicPr>
        <p:blipFill rotWithShape="1">
          <a:blip r:embed="rId3">
            <a:extLst>
              <a:ext uri="{28A0092B-C50C-407E-A947-70E740481C1C}">
                <a14:useLocalDpi xmlns:a14="http://schemas.microsoft.com/office/drawing/2010/main" val="0"/>
              </a:ext>
            </a:extLst>
          </a:blip>
          <a:srcRect l="3149" t="17880" r="89260" b="19454"/>
          <a:stretch/>
        </p:blipFill>
        <p:spPr>
          <a:xfrm>
            <a:off x="2753956" y="4235812"/>
            <a:ext cx="668117" cy="1903119"/>
          </a:xfrm>
          <a:prstGeom prst="rect">
            <a:avLst/>
          </a:prstGeom>
        </p:spPr>
      </p:pic>
      <p:pic>
        <p:nvPicPr>
          <p:cNvPr id="21" name="Picture 20">
            <a:extLst>
              <a:ext uri="{FF2B5EF4-FFF2-40B4-BE49-F238E27FC236}">
                <a16:creationId xmlns:a16="http://schemas.microsoft.com/office/drawing/2014/main" id="{9CF9F228-93DE-384F-9AC8-F1D9F52259A1}"/>
              </a:ext>
            </a:extLst>
          </p:cNvPr>
          <p:cNvPicPr>
            <a:picLocks noChangeAspect="1"/>
          </p:cNvPicPr>
          <p:nvPr/>
        </p:nvPicPr>
        <p:blipFill rotWithShape="1">
          <a:blip r:embed="rId4">
            <a:extLst>
              <a:ext uri="{28A0092B-C50C-407E-A947-70E740481C1C}">
                <a14:useLocalDpi xmlns:a14="http://schemas.microsoft.com/office/drawing/2010/main" val="0"/>
              </a:ext>
            </a:extLst>
          </a:blip>
          <a:srcRect l="50401"/>
          <a:stretch/>
        </p:blipFill>
        <p:spPr>
          <a:xfrm>
            <a:off x="7405998" y="3552025"/>
            <a:ext cx="2852316" cy="2779681"/>
          </a:xfrm>
          <a:prstGeom prst="rect">
            <a:avLst/>
          </a:prstGeom>
        </p:spPr>
      </p:pic>
      <p:sp>
        <p:nvSpPr>
          <p:cNvPr id="22" name="Right Arrow 21">
            <a:extLst>
              <a:ext uri="{FF2B5EF4-FFF2-40B4-BE49-F238E27FC236}">
                <a16:creationId xmlns:a16="http://schemas.microsoft.com/office/drawing/2014/main" id="{C34F230B-A20E-7543-B8E6-79704C067863}"/>
              </a:ext>
            </a:extLst>
          </p:cNvPr>
          <p:cNvSpPr/>
          <p:nvPr/>
        </p:nvSpPr>
        <p:spPr>
          <a:xfrm>
            <a:off x="4135908" y="4881690"/>
            <a:ext cx="2705977" cy="6657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5DD76DB-6EC6-A245-90E5-5ABEE5B309D2}"/>
              </a:ext>
            </a:extLst>
          </p:cNvPr>
          <p:cNvCxnSpPr/>
          <p:nvPr/>
        </p:nvCxnSpPr>
        <p:spPr>
          <a:xfrm>
            <a:off x="77544" y="3684494"/>
            <a:ext cx="12097871" cy="0"/>
          </a:xfrm>
          <a:prstGeom prst="line">
            <a:avLst/>
          </a:prstGeom>
          <a:ln w="3810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8FDF660-F7A2-134D-A536-276BF0508933}"/>
              </a:ext>
            </a:extLst>
          </p:cNvPr>
          <p:cNvSpPr txBox="1"/>
          <p:nvPr/>
        </p:nvSpPr>
        <p:spPr>
          <a:xfrm>
            <a:off x="250115" y="2342872"/>
            <a:ext cx="1694329" cy="646331"/>
          </a:xfrm>
          <a:prstGeom prst="rect">
            <a:avLst/>
          </a:prstGeom>
          <a:noFill/>
        </p:spPr>
        <p:txBody>
          <a:bodyPr wrap="square" rtlCol="0">
            <a:spAutoFit/>
          </a:bodyPr>
          <a:lstStyle/>
          <a:p>
            <a:r>
              <a:rPr lang="en-US" b="1" dirty="0"/>
              <a:t>Graph Nets </a:t>
            </a:r>
          </a:p>
          <a:p>
            <a:r>
              <a:rPr lang="en-US" b="1" dirty="0"/>
              <a:t>Architecture</a:t>
            </a:r>
          </a:p>
        </p:txBody>
      </p:sp>
      <p:sp>
        <p:nvSpPr>
          <p:cNvPr id="27" name="TextBox 26">
            <a:extLst>
              <a:ext uri="{FF2B5EF4-FFF2-40B4-BE49-F238E27FC236}">
                <a16:creationId xmlns:a16="http://schemas.microsoft.com/office/drawing/2014/main" id="{FFEB1F4E-AD3E-574B-B1DE-F200284CDBDA}"/>
              </a:ext>
            </a:extLst>
          </p:cNvPr>
          <p:cNvSpPr txBox="1"/>
          <p:nvPr/>
        </p:nvSpPr>
        <p:spPr>
          <a:xfrm>
            <a:off x="338208" y="4936337"/>
            <a:ext cx="1694329" cy="369332"/>
          </a:xfrm>
          <a:prstGeom prst="rect">
            <a:avLst/>
          </a:prstGeom>
          <a:noFill/>
        </p:spPr>
        <p:txBody>
          <a:bodyPr wrap="square" rtlCol="0">
            <a:spAutoFit/>
          </a:bodyPr>
          <a:lstStyle/>
          <a:p>
            <a:r>
              <a:rPr lang="en-US" b="1" dirty="0"/>
              <a:t>Our task</a:t>
            </a:r>
          </a:p>
        </p:txBody>
      </p:sp>
      <p:sp>
        <p:nvSpPr>
          <p:cNvPr id="29" name="Right Arrow 28">
            <a:extLst>
              <a:ext uri="{FF2B5EF4-FFF2-40B4-BE49-F238E27FC236}">
                <a16:creationId xmlns:a16="http://schemas.microsoft.com/office/drawing/2014/main" id="{FA82D76F-F7D5-5847-B2A5-CEF833AEBE32}"/>
              </a:ext>
            </a:extLst>
          </p:cNvPr>
          <p:cNvSpPr/>
          <p:nvPr/>
        </p:nvSpPr>
        <p:spPr>
          <a:xfrm>
            <a:off x="5374419" y="3440084"/>
            <a:ext cx="1713779" cy="2003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32015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00B4-9D1E-8C4A-B752-DA1641445885}"/>
              </a:ext>
            </a:extLst>
          </p:cNvPr>
          <p:cNvSpPr>
            <a:spLocks noGrp="1"/>
          </p:cNvSpPr>
          <p:nvPr>
            <p:ph type="title"/>
          </p:nvPr>
        </p:nvSpPr>
        <p:spPr/>
        <p:txBody>
          <a:bodyPr/>
          <a:lstStyle/>
          <a:p>
            <a:r>
              <a:rPr lang="en-US" dirty="0"/>
              <a:t>Molding our task to </a:t>
            </a:r>
            <a:r>
              <a:rPr lang="en-US" dirty="0" err="1"/>
              <a:t>GraphNet</a:t>
            </a:r>
            <a:r>
              <a:rPr lang="en-US" dirty="0"/>
              <a:t> framework</a:t>
            </a:r>
          </a:p>
        </p:txBody>
      </p:sp>
      <p:pic>
        <p:nvPicPr>
          <p:cNvPr id="18" name="Picture 17">
            <a:extLst>
              <a:ext uri="{FF2B5EF4-FFF2-40B4-BE49-F238E27FC236}">
                <a16:creationId xmlns:a16="http://schemas.microsoft.com/office/drawing/2014/main" id="{A295EA7B-991F-774E-966F-1EAD4CADD20A}"/>
              </a:ext>
            </a:extLst>
          </p:cNvPr>
          <p:cNvPicPr>
            <a:picLocks noChangeAspect="1"/>
          </p:cNvPicPr>
          <p:nvPr/>
        </p:nvPicPr>
        <p:blipFill>
          <a:blip r:embed="rId2"/>
          <a:stretch>
            <a:fillRect/>
          </a:stretch>
        </p:blipFill>
        <p:spPr>
          <a:xfrm>
            <a:off x="2580044" y="1766239"/>
            <a:ext cx="7678270" cy="1799595"/>
          </a:xfrm>
          <a:prstGeom prst="rect">
            <a:avLst/>
          </a:prstGeom>
        </p:spPr>
      </p:pic>
      <p:pic>
        <p:nvPicPr>
          <p:cNvPr id="21" name="Picture 20">
            <a:extLst>
              <a:ext uri="{FF2B5EF4-FFF2-40B4-BE49-F238E27FC236}">
                <a16:creationId xmlns:a16="http://schemas.microsoft.com/office/drawing/2014/main" id="{9CF9F228-93DE-384F-9AC8-F1D9F52259A1}"/>
              </a:ext>
            </a:extLst>
          </p:cNvPr>
          <p:cNvPicPr>
            <a:picLocks noChangeAspect="1"/>
          </p:cNvPicPr>
          <p:nvPr/>
        </p:nvPicPr>
        <p:blipFill rotWithShape="1">
          <a:blip r:embed="rId3">
            <a:extLst>
              <a:ext uri="{28A0092B-C50C-407E-A947-70E740481C1C}">
                <a14:useLocalDpi xmlns:a14="http://schemas.microsoft.com/office/drawing/2010/main" val="0"/>
              </a:ext>
            </a:extLst>
          </a:blip>
          <a:srcRect l="50401"/>
          <a:stretch/>
        </p:blipFill>
        <p:spPr>
          <a:xfrm>
            <a:off x="7405998" y="3552025"/>
            <a:ext cx="2852316" cy="2779681"/>
          </a:xfrm>
          <a:prstGeom prst="rect">
            <a:avLst/>
          </a:prstGeom>
        </p:spPr>
      </p:pic>
      <p:sp>
        <p:nvSpPr>
          <p:cNvPr id="22" name="Right Arrow 21">
            <a:extLst>
              <a:ext uri="{FF2B5EF4-FFF2-40B4-BE49-F238E27FC236}">
                <a16:creationId xmlns:a16="http://schemas.microsoft.com/office/drawing/2014/main" id="{C34F230B-A20E-7543-B8E6-79704C067863}"/>
              </a:ext>
            </a:extLst>
          </p:cNvPr>
          <p:cNvSpPr/>
          <p:nvPr/>
        </p:nvSpPr>
        <p:spPr>
          <a:xfrm>
            <a:off x="4135908" y="4881690"/>
            <a:ext cx="2705977" cy="6657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5DD76DB-6EC6-A245-90E5-5ABEE5B309D2}"/>
              </a:ext>
            </a:extLst>
          </p:cNvPr>
          <p:cNvCxnSpPr/>
          <p:nvPr/>
        </p:nvCxnSpPr>
        <p:spPr>
          <a:xfrm>
            <a:off x="77544" y="3684494"/>
            <a:ext cx="12097871" cy="0"/>
          </a:xfrm>
          <a:prstGeom prst="line">
            <a:avLst/>
          </a:prstGeom>
          <a:ln w="3810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8FDF660-F7A2-134D-A536-276BF0508933}"/>
              </a:ext>
            </a:extLst>
          </p:cNvPr>
          <p:cNvSpPr txBox="1"/>
          <p:nvPr/>
        </p:nvSpPr>
        <p:spPr>
          <a:xfrm>
            <a:off x="250115" y="2342872"/>
            <a:ext cx="1694329" cy="646331"/>
          </a:xfrm>
          <a:prstGeom prst="rect">
            <a:avLst/>
          </a:prstGeom>
          <a:noFill/>
        </p:spPr>
        <p:txBody>
          <a:bodyPr wrap="square" rtlCol="0">
            <a:spAutoFit/>
          </a:bodyPr>
          <a:lstStyle/>
          <a:p>
            <a:r>
              <a:rPr lang="en-US" b="1" dirty="0"/>
              <a:t>Graph Nets </a:t>
            </a:r>
          </a:p>
          <a:p>
            <a:r>
              <a:rPr lang="en-US" b="1" dirty="0"/>
              <a:t>Architecture</a:t>
            </a:r>
          </a:p>
        </p:txBody>
      </p:sp>
      <p:sp>
        <p:nvSpPr>
          <p:cNvPr id="29" name="Right Arrow 28">
            <a:extLst>
              <a:ext uri="{FF2B5EF4-FFF2-40B4-BE49-F238E27FC236}">
                <a16:creationId xmlns:a16="http://schemas.microsoft.com/office/drawing/2014/main" id="{FA82D76F-F7D5-5847-B2A5-CEF833AEBE32}"/>
              </a:ext>
            </a:extLst>
          </p:cNvPr>
          <p:cNvSpPr/>
          <p:nvPr/>
        </p:nvSpPr>
        <p:spPr>
          <a:xfrm>
            <a:off x="5374419" y="3440084"/>
            <a:ext cx="1713779" cy="2003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29BB8AF-3B12-B84B-9104-5F791815F535}"/>
              </a:ext>
            </a:extLst>
          </p:cNvPr>
          <p:cNvPicPr>
            <a:picLocks noChangeAspect="1"/>
          </p:cNvPicPr>
          <p:nvPr/>
        </p:nvPicPr>
        <p:blipFill rotWithShape="1">
          <a:blip r:embed="rId3">
            <a:extLst>
              <a:ext uri="{28A0092B-C50C-407E-A947-70E740481C1C}">
                <a14:useLocalDpi xmlns:a14="http://schemas.microsoft.com/office/drawing/2010/main" val="0"/>
              </a:ext>
            </a:extLst>
          </a:blip>
          <a:srcRect l="50401"/>
          <a:stretch/>
        </p:blipFill>
        <p:spPr>
          <a:xfrm>
            <a:off x="1315122" y="3565834"/>
            <a:ext cx="2852316" cy="2779681"/>
          </a:xfrm>
          <a:prstGeom prst="rect">
            <a:avLst/>
          </a:prstGeom>
        </p:spPr>
      </p:pic>
      <p:sp>
        <p:nvSpPr>
          <p:cNvPr id="13" name="Rectangle 12">
            <a:extLst>
              <a:ext uri="{FF2B5EF4-FFF2-40B4-BE49-F238E27FC236}">
                <a16:creationId xmlns:a16="http://schemas.microsoft.com/office/drawing/2014/main" id="{E3DE01A7-79AF-D844-AA14-38179649C9E2}"/>
              </a:ext>
            </a:extLst>
          </p:cNvPr>
          <p:cNvSpPr/>
          <p:nvPr/>
        </p:nvSpPr>
        <p:spPr>
          <a:xfrm>
            <a:off x="1476837" y="4666129"/>
            <a:ext cx="2557281" cy="166557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861CA72-BB35-CA47-975F-5337CE1F8EDD}"/>
              </a:ext>
            </a:extLst>
          </p:cNvPr>
          <p:cNvSpPr txBox="1"/>
          <p:nvPr/>
        </p:nvSpPr>
        <p:spPr>
          <a:xfrm>
            <a:off x="74854" y="4008482"/>
            <a:ext cx="1694329" cy="923330"/>
          </a:xfrm>
          <a:prstGeom prst="rect">
            <a:avLst/>
          </a:prstGeom>
          <a:noFill/>
        </p:spPr>
        <p:txBody>
          <a:bodyPr wrap="square" rtlCol="0">
            <a:spAutoFit/>
          </a:bodyPr>
          <a:lstStyle/>
          <a:p>
            <a:r>
              <a:rPr lang="en-US" b="1" dirty="0"/>
              <a:t>Many examples of annotated circuits</a:t>
            </a:r>
          </a:p>
        </p:txBody>
      </p:sp>
    </p:spTree>
    <p:extLst>
      <p:ext uri="{BB962C8B-B14F-4D97-AF65-F5344CB8AC3E}">
        <p14:creationId xmlns:p14="http://schemas.microsoft.com/office/powerpoint/2010/main" val="19806533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7F2F-4A1E-8941-8446-3F32FC3AAD7D}"/>
              </a:ext>
            </a:extLst>
          </p:cNvPr>
          <p:cNvSpPr>
            <a:spLocks noGrp="1"/>
          </p:cNvSpPr>
          <p:nvPr>
            <p:ph type="title"/>
          </p:nvPr>
        </p:nvSpPr>
        <p:spPr/>
        <p:txBody>
          <a:bodyPr/>
          <a:lstStyle/>
          <a:p>
            <a:r>
              <a:rPr lang="en-US" dirty="0"/>
              <a:t>Generating ’Fake’ Data</a:t>
            </a:r>
          </a:p>
        </p:txBody>
      </p:sp>
      <p:sp>
        <p:nvSpPr>
          <p:cNvPr id="6" name="TextBox 5">
            <a:extLst>
              <a:ext uri="{FF2B5EF4-FFF2-40B4-BE49-F238E27FC236}">
                <a16:creationId xmlns:a16="http://schemas.microsoft.com/office/drawing/2014/main" id="{DCCB6FA3-8FFD-114F-8E64-DF0A3987886D}"/>
              </a:ext>
            </a:extLst>
          </p:cNvPr>
          <p:cNvSpPr txBox="1"/>
          <p:nvPr/>
        </p:nvSpPr>
        <p:spPr>
          <a:xfrm>
            <a:off x="1097280" y="1737360"/>
            <a:ext cx="10730285" cy="3554819"/>
          </a:xfrm>
          <a:prstGeom prst="rect">
            <a:avLst/>
          </a:prstGeom>
          <a:noFill/>
        </p:spPr>
        <p:txBody>
          <a:bodyPr wrap="square" rtlCol="0">
            <a:spAutoFit/>
          </a:bodyPr>
          <a:lstStyle/>
          <a:p>
            <a:pPr algn="ctr"/>
            <a:r>
              <a:rPr lang="en-US" sz="2500" b="1" dirty="0"/>
              <a:t>Assumptions: </a:t>
            </a:r>
          </a:p>
          <a:p>
            <a:pPr algn="ctr"/>
            <a:endParaRPr lang="en-US" sz="2500" b="1" dirty="0"/>
          </a:p>
          <a:p>
            <a:pPr algn="ctr"/>
            <a:r>
              <a:rPr lang="en-US" sz="2500" dirty="0"/>
              <a:t>Each genetic part has its own ‘transfer function’ curve based on its identity</a:t>
            </a:r>
          </a:p>
          <a:p>
            <a:pPr algn="ctr"/>
            <a:endParaRPr lang="en-US" sz="2500" dirty="0"/>
          </a:p>
          <a:p>
            <a:pPr algn="ctr"/>
            <a:r>
              <a:rPr lang="en-US" sz="2500" dirty="0"/>
              <a:t>Genetic parts output transcripts that may or may not interact with other genetic parts</a:t>
            </a:r>
          </a:p>
          <a:p>
            <a:pPr algn="ctr"/>
            <a:endParaRPr lang="en-US" sz="2500" dirty="0"/>
          </a:p>
          <a:p>
            <a:pPr algn="ctr"/>
            <a:r>
              <a:rPr lang="en-US" sz="2500" dirty="0"/>
              <a:t>How these parts interact depend on its sequence features, which may be shared with other parts</a:t>
            </a:r>
          </a:p>
        </p:txBody>
      </p:sp>
    </p:spTree>
    <p:extLst>
      <p:ext uri="{BB962C8B-B14F-4D97-AF65-F5344CB8AC3E}">
        <p14:creationId xmlns:p14="http://schemas.microsoft.com/office/powerpoint/2010/main" val="31191226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2C09-B2E9-9147-A41C-A8A135B5F63B}"/>
              </a:ext>
            </a:extLst>
          </p:cNvPr>
          <p:cNvSpPr>
            <a:spLocks noGrp="1"/>
          </p:cNvSpPr>
          <p:nvPr>
            <p:ph type="title"/>
          </p:nvPr>
        </p:nvSpPr>
        <p:spPr/>
        <p:txBody>
          <a:bodyPr/>
          <a:lstStyle/>
          <a:p>
            <a:r>
              <a:rPr lang="en-US" dirty="0"/>
              <a:t>Example: A repressible biological NOR gate</a:t>
            </a:r>
          </a:p>
        </p:txBody>
      </p:sp>
      <p:pic>
        <p:nvPicPr>
          <p:cNvPr id="4" name="Picture 3">
            <a:extLst>
              <a:ext uri="{FF2B5EF4-FFF2-40B4-BE49-F238E27FC236}">
                <a16:creationId xmlns:a16="http://schemas.microsoft.com/office/drawing/2014/main" id="{19B7662C-3150-2841-9209-BAE6814C732B}"/>
              </a:ext>
            </a:extLst>
          </p:cNvPr>
          <p:cNvPicPr>
            <a:picLocks noChangeAspect="1"/>
          </p:cNvPicPr>
          <p:nvPr/>
        </p:nvPicPr>
        <p:blipFill rotWithShape="1">
          <a:blip r:embed="rId2">
            <a:extLst>
              <a:ext uri="{28A0092B-C50C-407E-A947-70E740481C1C}">
                <a14:useLocalDpi xmlns:a14="http://schemas.microsoft.com/office/drawing/2010/main" val="0"/>
              </a:ext>
            </a:extLst>
          </a:blip>
          <a:srcRect r="29727"/>
          <a:stretch/>
        </p:blipFill>
        <p:spPr>
          <a:xfrm>
            <a:off x="942285" y="1817732"/>
            <a:ext cx="10213395" cy="4753665"/>
          </a:xfrm>
          <a:prstGeom prst="rect">
            <a:avLst/>
          </a:prstGeom>
        </p:spPr>
      </p:pic>
    </p:spTree>
    <p:extLst>
      <p:ext uri="{BB962C8B-B14F-4D97-AF65-F5344CB8AC3E}">
        <p14:creationId xmlns:p14="http://schemas.microsoft.com/office/powerpoint/2010/main" val="6025598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CA88-3F10-CC4A-ACAD-3D3F6FE084D7}"/>
              </a:ext>
            </a:extLst>
          </p:cNvPr>
          <p:cNvSpPr>
            <a:spLocks noGrp="1"/>
          </p:cNvSpPr>
          <p:nvPr>
            <p:ph type="title"/>
          </p:nvPr>
        </p:nvSpPr>
        <p:spPr/>
        <p:txBody>
          <a:bodyPr/>
          <a:lstStyle/>
          <a:p>
            <a:r>
              <a:rPr lang="en-US" dirty="0"/>
              <a:t>Example: A repressible biological NOR gate</a:t>
            </a:r>
          </a:p>
        </p:txBody>
      </p:sp>
      <p:pic>
        <p:nvPicPr>
          <p:cNvPr id="4" name="Picture 3">
            <a:extLst>
              <a:ext uri="{FF2B5EF4-FFF2-40B4-BE49-F238E27FC236}">
                <a16:creationId xmlns:a16="http://schemas.microsoft.com/office/drawing/2014/main" id="{8B6FC3C0-96C7-5F4D-B922-60B1D9ABBD64}"/>
              </a:ext>
            </a:extLst>
          </p:cNvPr>
          <p:cNvPicPr>
            <a:picLocks noChangeAspect="1"/>
          </p:cNvPicPr>
          <p:nvPr/>
        </p:nvPicPr>
        <p:blipFill rotWithShape="1">
          <a:blip r:embed="rId2">
            <a:extLst>
              <a:ext uri="{28A0092B-C50C-407E-A947-70E740481C1C}">
                <a14:useLocalDpi xmlns:a14="http://schemas.microsoft.com/office/drawing/2010/main" val="0"/>
              </a:ext>
            </a:extLst>
          </a:blip>
          <a:srcRect l="48892" t="3069" r="708" b="-3069"/>
          <a:stretch/>
        </p:blipFill>
        <p:spPr>
          <a:xfrm>
            <a:off x="5782595" y="1948068"/>
            <a:ext cx="6241411" cy="4285397"/>
          </a:xfrm>
          <a:prstGeom prst="rect">
            <a:avLst/>
          </a:prstGeom>
        </p:spPr>
      </p:pic>
      <p:pic>
        <p:nvPicPr>
          <p:cNvPr id="6" name="Picture 5">
            <a:extLst>
              <a:ext uri="{FF2B5EF4-FFF2-40B4-BE49-F238E27FC236}">
                <a16:creationId xmlns:a16="http://schemas.microsoft.com/office/drawing/2014/main" id="{F7CCC421-3DDC-DC4B-A9BA-DC4852336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94" y="2989354"/>
            <a:ext cx="5782595" cy="1611816"/>
          </a:xfrm>
          <a:prstGeom prst="rect">
            <a:avLst/>
          </a:prstGeom>
        </p:spPr>
      </p:pic>
    </p:spTree>
    <p:extLst>
      <p:ext uri="{BB962C8B-B14F-4D97-AF65-F5344CB8AC3E}">
        <p14:creationId xmlns:p14="http://schemas.microsoft.com/office/powerpoint/2010/main" val="31801379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CA88-3F10-CC4A-ACAD-3D3F6FE084D7}"/>
              </a:ext>
            </a:extLst>
          </p:cNvPr>
          <p:cNvSpPr>
            <a:spLocks noGrp="1"/>
          </p:cNvSpPr>
          <p:nvPr>
            <p:ph type="title"/>
          </p:nvPr>
        </p:nvSpPr>
        <p:spPr/>
        <p:txBody>
          <a:bodyPr/>
          <a:lstStyle/>
          <a:p>
            <a:r>
              <a:rPr lang="en-US" dirty="0"/>
              <a:t>Example: A repressible biological NOR gate</a:t>
            </a:r>
          </a:p>
        </p:txBody>
      </p:sp>
      <p:pic>
        <p:nvPicPr>
          <p:cNvPr id="5" name="Picture 4">
            <a:extLst>
              <a:ext uri="{FF2B5EF4-FFF2-40B4-BE49-F238E27FC236}">
                <a16:creationId xmlns:a16="http://schemas.microsoft.com/office/drawing/2014/main" id="{5C563CF2-377B-7346-88A4-E73A6F4B99C9}"/>
              </a:ext>
            </a:extLst>
          </p:cNvPr>
          <p:cNvPicPr>
            <a:picLocks noChangeAspect="1"/>
          </p:cNvPicPr>
          <p:nvPr/>
        </p:nvPicPr>
        <p:blipFill>
          <a:blip r:embed="rId2"/>
          <a:stretch>
            <a:fillRect/>
          </a:stretch>
        </p:blipFill>
        <p:spPr>
          <a:xfrm>
            <a:off x="8206591" y="2912035"/>
            <a:ext cx="2314090" cy="2103718"/>
          </a:xfrm>
          <a:prstGeom prst="rect">
            <a:avLst/>
          </a:prstGeom>
        </p:spPr>
      </p:pic>
      <p:pic>
        <p:nvPicPr>
          <p:cNvPr id="7" name="Picture 6">
            <a:extLst>
              <a:ext uri="{FF2B5EF4-FFF2-40B4-BE49-F238E27FC236}">
                <a16:creationId xmlns:a16="http://schemas.microsoft.com/office/drawing/2014/main" id="{17635CA5-1229-0D40-B2BB-8B076A2B3E9A}"/>
              </a:ext>
            </a:extLst>
          </p:cNvPr>
          <p:cNvPicPr>
            <a:picLocks noChangeAspect="1"/>
          </p:cNvPicPr>
          <p:nvPr/>
        </p:nvPicPr>
        <p:blipFill rotWithShape="1">
          <a:blip r:embed="rId3">
            <a:extLst>
              <a:ext uri="{28A0092B-C50C-407E-A947-70E740481C1C}">
                <a14:useLocalDpi xmlns:a14="http://schemas.microsoft.com/office/drawing/2010/main" val="0"/>
              </a:ext>
            </a:extLst>
          </a:blip>
          <a:srcRect l="91689" b="60080"/>
          <a:stretch/>
        </p:blipFill>
        <p:spPr>
          <a:xfrm>
            <a:off x="10851776" y="2183231"/>
            <a:ext cx="1004047" cy="3822443"/>
          </a:xfrm>
          <a:prstGeom prst="rect">
            <a:avLst/>
          </a:prstGeom>
        </p:spPr>
      </p:pic>
      <p:pic>
        <p:nvPicPr>
          <p:cNvPr id="8" name="Picture 7">
            <a:extLst>
              <a:ext uri="{FF2B5EF4-FFF2-40B4-BE49-F238E27FC236}">
                <a16:creationId xmlns:a16="http://schemas.microsoft.com/office/drawing/2014/main" id="{328D61DA-1E3C-134D-A204-3D406CBFE7C3}"/>
              </a:ext>
            </a:extLst>
          </p:cNvPr>
          <p:cNvPicPr>
            <a:picLocks noChangeAspect="1"/>
          </p:cNvPicPr>
          <p:nvPr/>
        </p:nvPicPr>
        <p:blipFill>
          <a:blip r:embed="rId4"/>
          <a:stretch>
            <a:fillRect/>
          </a:stretch>
        </p:blipFill>
        <p:spPr>
          <a:xfrm>
            <a:off x="838200" y="2183231"/>
            <a:ext cx="5253237" cy="2798856"/>
          </a:xfrm>
          <a:prstGeom prst="rect">
            <a:avLst/>
          </a:prstGeom>
        </p:spPr>
      </p:pic>
      <p:sp>
        <p:nvSpPr>
          <p:cNvPr id="9" name="TextBox 8">
            <a:extLst>
              <a:ext uri="{FF2B5EF4-FFF2-40B4-BE49-F238E27FC236}">
                <a16:creationId xmlns:a16="http://schemas.microsoft.com/office/drawing/2014/main" id="{147305D7-6084-8D4C-BFF0-0798D5BEC0C0}"/>
              </a:ext>
            </a:extLst>
          </p:cNvPr>
          <p:cNvSpPr txBox="1"/>
          <p:nvPr/>
        </p:nvSpPr>
        <p:spPr>
          <a:xfrm rot="5400000">
            <a:off x="2716306" y="5034590"/>
            <a:ext cx="1304365" cy="1200329"/>
          </a:xfrm>
          <a:prstGeom prst="rect">
            <a:avLst/>
          </a:prstGeom>
          <a:noFill/>
        </p:spPr>
        <p:txBody>
          <a:bodyPr wrap="square" rtlCol="0">
            <a:spAutoFit/>
          </a:bodyPr>
          <a:lstStyle/>
          <a:p>
            <a:r>
              <a:rPr lang="en-US" sz="7200" dirty="0"/>
              <a:t>...</a:t>
            </a:r>
          </a:p>
        </p:txBody>
      </p:sp>
      <p:sp>
        <p:nvSpPr>
          <p:cNvPr id="10" name="TextBox 9">
            <a:extLst>
              <a:ext uri="{FF2B5EF4-FFF2-40B4-BE49-F238E27FC236}">
                <a16:creationId xmlns:a16="http://schemas.microsoft.com/office/drawing/2014/main" id="{9811CB44-6C88-E642-91A2-CC0C928C13EC}"/>
              </a:ext>
            </a:extLst>
          </p:cNvPr>
          <p:cNvSpPr txBox="1"/>
          <p:nvPr/>
        </p:nvSpPr>
        <p:spPr>
          <a:xfrm rot="16200000">
            <a:off x="6946161" y="3236022"/>
            <a:ext cx="2151529" cy="369332"/>
          </a:xfrm>
          <a:prstGeom prst="rect">
            <a:avLst/>
          </a:prstGeom>
          <a:noFill/>
        </p:spPr>
        <p:txBody>
          <a:bodyPr wrap="square" rtlCol="0">
            <a:spAutoFit/>
          </a:bodyPr>
          <a:lstStyle/>
          <a:p>
            <a:r>
              <a:rPr lang="en-US"/>
              <a:t>Promoter</a:t>
            </a:r>
          </a:p>
        </p:txBody>
      </p:sp>
      <p:sp>
        <p:nvSpPr>
          <p:cNvPr id="11" name="TextBox 10">
            <a:extLst>
              <a:ext uri="{FF2B5EF4-FFF2-40B4-BE49-F238E27FC236}">
                <a16:creationId xmlns:a16="http://schemas.microsoft.com/office/drawing/2014/main" id="{918E46DF-DDEF-A848-A2A1-7021ABE70D24}"/>
              </a:ext>
            </a:extLst>
          </p:cNvPr>
          <p:cNvSpPr txBox="1"/>
          <p:nvPr/>
        </p:nvSpPr>
        <p:spPr>
          <a:xfrm>
            <a:off x="8700247" y="5015753"/>
            <a:ext cx="2151529" cy="369332"/>
          </a:xfrm>
          <a:prstGeom prst="rect">
            <a:avLst/>
          </a:prstGeom>
          <a:noFill/>
        </p:spPr>
        <p:txBody>
          <a:bodyPr wrap="square" rtlCol="0">
            <a:spAutoFit/>
          </a:bodyPr>
          <a:lstStyle/>
          <a:p>
            <a:r>
              <a:rPr lang="en-US" dirty="0"/>
              <a:t>Guide RNA</a:t>
            </a:r>
          </a:p>
        </p:txBody>
      </p:sp>
    </p:spTree>
    <p:extLst>
      <p:ext uri="{BB962C8B-B14F-4D97-AF65-F5344CB8AC3E}">
        <p14:creationId xmlns:p14="http://schemas.microsoft.com/office/powerpoint/2010/main" val="3345116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CA3AB1-E3AD-F34F-BCB0-EC2CCE21968F}"/>
              </a:ext>
            </a:extLst>
          </p:cNvPr>
          <p:cNvPicPr>
            <a:picLocks noChangeAspect="1"/>
          </p:cNvPicPr>
          <p:nvPr/>
        </p:nvPicPr>
        <p:blipFill>
          <a:blip r:embed="rId2"/>
          <a:stretch>
            <a:fillRect/>
          </a:stretch>
        </p:blipFill>
        <p:spPr>
          <a:xfrm>
            <a:off x="3113267" y="2007703"/>
            <a:ext cx="5497996" cy="4051155"/>
          </a:xfrm>
          <a:prstGeom prst="rect">
            <a:avLst/>
          </a:prstGeom>
        </p:spPr>
      </p:pic>
      <p:pic>
        <p:nvPicPr>
          <p:cNvPr id="4" name="Picture 3">
            <a:extLst>
              <a:ext uri="{FF2B5EF4-FFF2-40B4-BE49-F238E27FC236}">
                <a16:creationId xmlns:a16="http://schemas.microsoft.com/office/drawing/2014/main" id="{082C8D9B-3CF2-2345-BE76-EE4D9B06E1A0}"/>
              </a:ext>
            </a:extLst>
          </p:cNvPr>
          <p:cNvPicPr>
            <a:picLocks noChangeAspect="1"/>
          </p:cNvPicPr>
          <p:nvPr/>
        </p:nvPicPr>
        <p:blipFill>
          <a:blip r:embed="rId3"/>
          <a:stretch>
            <a:fillRect/>
          </a:stretch>
        </p:blipFill>
        <p:spPr>
          <a:xfrm>
            <a:off x="1204844" y="24442"/>
            <a:ext cx="7874000" cy="1549400"/>
          </a:xfrm>
          <a:prstGeom prst="rect">
            <a:avLst/>
          </a:prstGeom>
        </p:spPr>
      </p:pic>
    </p:spTree>
    <p:extLst>
      <p:ext uri="{BB962C8B-B14F-4D97-AF65-F5344CB8AC3E}">
        <p14:creationId xmlns:p14="http://schemas.microsoft.com/office/powerpoint/2010/main" val="11291863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F5BF1-E851-3D42-B3EE-384749BEF61D}"/>
              </a:ext>
            </a:extLst>
          </p:cNvPr>
          <p:cNvSpPr>
            <a:spLocks noGrp="1"/>
          </p:cNvSpPr>
          <p:nvPr>
            <p:ph type="title"/>
          </p:nvPr>
        </p:nvSpPr>
        <p:spPr/>
        <p:txBody>
          <a:bodyPr/>
          <a:lstStyle/>
          <a:p>
            <a:r>
              <a:rPr lang="en-US" dirty="0"/>
              <a:t>Example: A repressible biological NOR gate</a:t>
            </a:r>
          </a:p>
        </p:txBody>
      </p:sp>
      <p:pic>
        <p:nvPicPr>
          <p:cNvPr id="4" name="Picture 3">
            <a:extLst>
              <a:ext uri="{FF2B5EF4-FFF2-40B4-BE49-F238E27FC236}">
                <a16:creationId xmlns:a16="http://schemas.microsoft.com/office/drawing/2014/main" id="{8AC36F55-2916-9E4B-9D4C-67AA1A50016D}"/>
              </a:ext>
            </a:extLst>
          </p:cNvPr>
          <p:cNvPicPr>
            <a:picLocks noChangeAspect="1"/>
          </p:cNvPicPr>
          <p:nvPr/>
        </p:nvPicPr>
        <p:blipFill rotWithShape="1">
          <a:blip r:embed="rId2">
            <a:extLst>
              <a:ext uri="{28A0092B-C50C-407E-A947-70E740481C1C}">
                <a14:useLocalDpi xmlns:a14="http://schemas.microsoft.com/office/drawing/2010/main" val="0"/>
              </a:ext>
            </a:extLst>
          </a:blip>
          <a:srcRect l="59224" r="1964" b="62653"/>
          <a:stretch/>
        </p:blipFill>
        <p:spPr>
          <a:xfrm>
            <a:off x="3780845" y="1876509"/>
            <a:ext cx="5124349" cy="3908066"/>
          </a:xfrm>
          <a:prstGeom prst="rect">
            <a:avLst/>
          </a:prstGeom>
        </p:spPr>
      </p:pic>
      <p:sp>
        <p:nvSpPr>
          <p:cNvPr id="5" name="TextBox 4">
            <a:extLst>
              <a:ext uri="{FF2B5EF4-FFF2-40B4-BE49-F238E27FC236}">
                <a16:creationId xmlns:a16="http://schemas.microsoft.com/office/drawing/2014/main" id="{E79225D7-7475-AE4A-97D8-9EA405BBA20C}"/>
              </a:ext>
            </a:extLst>
          </p:cNvPr>
          <p:cNvSpPr txBox="1"/>
          <p:nvPr/>
        </p:nvSpPr>
        <p:spPr>
          <a:xfrm>
            <a:off x="3061252" y="3645876"/>
            <a:ext cx="2166731" cy="369332"/>
          </a:xfrm>
          <a:prstGeom prst="rect">
            <a:avLst/>
          </a:prstGeom>
          <a:noFill/>
        </p:spPr>
        <p:txBody>
          <a:bodyPr wrap="square" rtlCol="0">
            <a:spAutoFit/>
          </a:bodyPr>
          <a:lstStyle/>
          <a:p>
            <a:r>
              <a:rPr lang="en-US" dirty="0"/>
              <a:t>input</a:t>
            </a:r>
          </a:p>
        </p:txBody>
      </p:sp>
      <p:sp>
        <p:nvSpPr>
          <p:cNvPr id="6" name="TextBox 5">
            <a:extLst>
              <a:ext uri="{FF2B5EF4-FFF2-40B4-BE49-F238E27FC236}">
                <a16:creationId xmlns:a16="http://schemas.microsoft.com/office/drawing/2014/main" id="{CE99CC02-FF7A-FD44-98AA-A00EA7BD4BDA}"/>
              </a:ext>
            </a:extLst>
          </p:cNvPr>
          <p:cNvSpPr txBox="1"/>
          <p:nvPr/>
        </p:nvSpPr>
        <p:spPr>
          <a:xfrm>
            <a:off x="5607524" y="5784575"/>
            <a:ext cx="2166731"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24325457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AA6EF-348F-004E-9E12-3252B64B55B3}"/>
              </a:ext>
            </a:extLst>
          </p:cNvPr>
          <p:cNvSpPr>
            <a:spLocks noGrp="1"/>
          </p:cNvSpPr>
          <p:nvPr>
            <p:ph type="title"/>
          </p:nvPr>
        </p:nvSpPr>
        <p:spPr/>
        <p:txBody>
          <a:bodyPr/>
          <a:lstStyle/>
          <a:p>
            <a:r>
              <a:rPr lang="en-US" dirty="0"/>
              <a:t>Simulating Random NOR gate library</a:t>
            </a:r>
          </a:p>
        </p:txBody>
      </p:sp>
      <p:pic>
        <p:nvPicPr>
          <p:cNvPr id="5" name="Picture 4">
            <a:extLst>
              <a:ext uri="{FF2B5EF4-FFF2-40B4-BE49-F238E27FC236}">
                <a16:creationId xmlns:a16="http://schemas.microsoft.com/office/drawing/2014/main" id="{D9909D28-DDB6-7C4C-993D-A6031FFB92BA}"/>
              </a:ext>
            </a:extLst>
          </p:cNvPr>
          <p:cNvPicPr>
            <a:picLocks noChangeAspect="1"/>
          </p:cNvPicPr>
          <p:nvPr/>
        </p:nvPicPr>
        <p:blipFill>
          <a:blip r:embed="rId2"/>
          <a:stretch>
            <a:fillRect/>
          </a:stretch>
        </p:blipFill>
        <p:spPr>
          <a:xfrm>
            <a:off x="902803" y="2091541"/>
            <a:ext cx="10386393" cy="3931572"/>
          </a:xfrm>
          <a:prstGeom prst="rect">
            <a:avLst/>
          </a:prstGeom>
        </p:spPr>
      </p:pic>
    </p:spTree>
    <p:extLst>
      <p:ext uri="{BB962C8B-B14F-4D97-AF65-F5344CB8AC3E}">
        <p14:creationId xmlns:p14="http://schemas.microsoft.com/office/powerpoint/2010/main" val="33759187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C00B4-9D1E-8C4A-B752-DA1641445885}"/>
              </a:ext>
            </a:extLst>
          </p:cNvPr>
          <p:cNvSpPr>
            <a:spLocks noGrp="1"/>
          </p:cNvSpPr>
          <p:nvPr>
            <p:ph type="title"/>
          </p:nvPr>
        </p:nvSpPr>
        <p:spPr/>
        <p:txBody>
          <a:bodyPr/>
          <a:lstStyle/>
          <a:p>
            <a:r>
              <a:rPr lang="en-US" dirty="0"/>
              <a:t>Converting Circuit Design To Graphs</a:t>
            </a:r>
          </a:p>
        </p:txBody>
      </p:sp>
      <p:pic>
        <p:nvPicPr>
          <p:cNvPr id="4" name="Picture 3">
            <a:extLst>
              <a:ext uri="{FF2B5EF4-FFF2-40B4-BE49-F238E27FC236}">
                <a16:creationId xmlns:a16="http://schemas.microsoft.com/office/drawing/2014/main" id="{3544ED23-44EE-EF44-B902-9C667B7774B5}"/>
              </a:ext>
            </a:extLst>
          </p:cNvPr>
          <p:cNvPicPr>
            <a:picLocks noChangeAspect="1"/>
          </p:cNvPicPr>
          <p:nvPr/>
        </p:nvPicPr>
        <p:blipFill rotWithShape="1">
          <a:blip r:embed="rId2">
            <a:extLst>
              <a:ext uri="{28A0092B-C50C-407E-A947-70E740481C1C}">
                <a14:useLocalDpi xmlns:a14="http://schemas.microsoft.com/office/drawing/2010/main" val="0"/>
              </a:ext>
            </a:extLst>
          </a:blip>
          <a:srcRect t="65445" b="18832"/>
          <a:stretch/>
        </p:blipFill>
        <p:spPr>
          <a:xfrm>
            <a:off x="2629660" y="1900158"/>
            <a:ext cx="6635364" cy="1774366"/>
          </a:xfrm>
          <a:prstGeom prst="rect">
            <a:avLst/>
          </a:prstGeom>
        </p:spPr>
      </p:pic>
      <p:sp>
        <p:nvSpPr>
          <p:cNvPr id="5" name="Oval 4">
            <a:extLst>
              <a:ext uri="{FF2B5EF4-FFF2-40B4-BE49-F238E27FC236}">
                <a16:creationId xmlns:a16="http://schemas.microsoft.com/office/drawing/2014/main" id="{3D6F8FC4-F452-D44B-B45C-9A762DA77467}"/>
              </a:ext>
            </a:extLst>
          </p:cNvPr>
          <p:cNvSpPr/>
          <p:nvPr/>
        </p:nvSpPr>
        <p:spPr>
          <a:xfrm>
            <a:off x="2524542" y="503559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D67DAB2-5702-4F4A-AEE3-191E502DEB75}"/>
              </a:ext>
            </a:extLst>
          </p:cNvPr>
          <p:cNvSpPr/>
          <p:nvPr/>
        </p:nvSpPr>
        <p:spPr>
          <a:xfrm>
            <a:off x="3551585" y="552615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23A2AEB-8693-7A4B-9FD8-FC7ECAF6073F}"/>
              </a:ext>
            </a:extLst>
          </p:cNvPr>
          <p:cNvSpPr/>
          <p:nvPr/>
        </p:nvSpPr>
        <p:spPr>
          <a:xfrm>
            <a:off x="3551585" y="457839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F3643F9-6149-E947-A42B-9969F6065416}"/>
              </a:ext>
            </a:extLst>
          </p:cNvPr>
          <p:cNvSpPr/>
          <p:nvPr/>
        </p:nvSpPr>
        <p:spPr>
          <a:xfrm>
            <a:off x="4578628" y="503559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F6D9D3-8240-B84D-B73C-E5D58D82B6F3}"/>
              </a:ext>
            </a:extLst>
          </p:cNvPr>
          <p:cNvSpPr txBox="1"/>
          <p:nvPr/>
        </p:nvSpPr>
        <p:spPr>
          <a:xfrm>
            <a:off x="163823" y="2483956"/>
            <a:ext cx="2212801" cy="523220"/>
          </a:xfrm>
          <a:prstGeom prst="rect">
            <a:avLst/>
          </a:prstGeom>
          <a:noFill/>
        </p:spPr>
        <p:txBody>
          <a:bodyPr wrap="square" rtlCol="0">
            <a:spAutoFit/>
          </a:bodyPr>
          <a:lstStyle/>
          <a:p>
            <a:r>
              <a:rPr lang="en-US" sz="2800" dirty="0"/>
              <a:t>Real Example:</a:t>
            </a:r>
          </a:p>
        </p:txBody>
      </p:sp>
      <p:sp>
        <p:nvSpPr>
          <p:cNvPr id="10" name="TextBox 9">
            <a:extLst>
              <a:ext uri="{FF2B5EF4-FFF2-40B4-BE49-F238E27FC236}">
                <a16:creationId xmlns:a16="http://schemas.microsoft.com/office/drawing/2014/main" id="{2B19644F-7D8D-E545-A12A-D81C20374682}"/>
              </a:ext>
            </a:extLst>
          </p:cNvPr>
          <p:cNvSpPr txBox="1"/>
          <p:nvPr/>
        </p:nvSpPr>
        <p:spPr>
          <a:xfrm>
            <a:off x="163822" y="4969570"/>
            <a:ext cx="2212801" cy="954107"/>
          </a:xfrm>
          <a:prstGeom prst="rect">
            <a:avLst/>
          </a:prstGeom>
          <a:noFill/>
        </p:spPr>
        <p:txBody>
          <a:bodyPr wrap="square" rtlCol="0">
            <a:spAutoFit/>
          </a:bodyPr>
          <a:lstStyle/>
          <a:p>
            <a:pPr lvl="1"/>
            <a:r>
              <a:rPr lang="en-US" sz="2800" dirty="0"/>
              <a:t>Graph </a:t>
            </a:r>
            <a:r>
              <a:rPr lang="en-US" sz="2800" dirty="0" err="1"/>
              <a:t>Repr</a:t>
            </a:r>
            <a:r>
              <a:rPr lang="en-US" sz="2800" dirty="0"/>
              <a:t>:</a:t>
            </a:r>
          </a:p>
        </p:txBody>
      </p:sp>
      <p:cxnSp>
        <p:nvCxnSpPr>
          <p:cNvPr id="12" name="Straight Arrow Connector 11">
            <a:extLst>
              <a:ext uri="{FF2B5EF4-FFF2-40B4-BE49-F238E27FC236}">
                <a16:creationId xmlns:a16="http://schemas.microsoft.com/office/drawing/2014/main" id="{C2297CF4-9E6A-0747-BC5C-C0D78A4D3243}"/>
              </a:ext>
            </a:extLst>
          </p:cNvPr>
          <p:cNvCxnSpPr>
            <a:cxnSpLocks/>
            <a:stCxn id="5" idx="7"/>
          </p:cNvCxnSpPr>
          <p:nvPr/>
        </p:nvCxnSpPr>
        <p:spPr>
          <a:xfrm flipV="1">
            <a:off x="2914787" y="4806993"/>
            <a:ext cx="636798" cy="29555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AF960C6-69A5-094E-86C2-59854E63238A}"/>
              </a:ext>
            </a:extLst>
          </p:cNvPr>
          <p:cNvCxnSpPr>
            <a:cxnSpLocks/>
            <a:stCxn id="5" idx="5"/>
            <a:endCxn id="6" idx="2"/>
          </p:cNvCxnSpPr>
          <p:nvPr/>
        </p:nvCxnSpPr>
        <p:spPr>
          <a:xfrm>
            <a:off x="2914787" y="5425835"/>
            <a:ext cx="636798" cy="32892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AC65E5-8EF5-FB46-A6B3-F9CDFEBF1150}"/>
              </a:ext>
            </a:extLst>
          </p:cNvPr>
          <p:cNvCxnSpPr>
            <a:cxnSpLocks/>
            <a:endCxn id="8" idx="3"/>
          </p:cNvCxnSpPr>
          <p:nvPr/>
        </p:nvCxnSpPr>
        <p:spPr>
          <a:xfrm flipV="1">
            <a:off x="4064133" y="5425835"/>
            <a:ext cx="581450" cy="31223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7EC3901-1511-3644-ABE3-D966A19CD99E}"/>
              </a:ext>
            </a:extLst>
          </p:cNvPr>
          <p:cNvCxnSpPr>
            <a:cxnSpLocks/>
            <a:stCxn id="7" idx="6"/>
            <a:endCxn id="8" idx="1"/>
          </p:cNvCxnSpPr>
          <p:nvPr/>
        </p:nvCxnSpPr>
        <p:spPr>
          <a:xfrm>
            <a:off x="4008785" y="4806990"/>
            <a:ext cx="636798" cy="29555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4AFA2ECF-527E-0D4A-9B34-0C9C1A4C92F6}"/>
              </a:ext>
            </a:extLst>
          </p:cNvPr>
          <p:cNvPicPr>
            <a:picLocks noChangeAspect="1"/>
          </p:cNvPicPr>
          <p:nvPr/>
        </p:nvPicPr>
        <p:blipFill rotWithShape="1">
          <a:blip r:embed="rId3"/>
          <a:srcRect l="27170" t="44404" r="48619"/>
          <a:stretch/>
        </p:blipFill>
        <p:spPr>
          <a:xfrm>
            <a:off x="6468036" y="3837322"/>
            <a:ext cx="2514600" cy="2185791"/>
          </a:xfrm>
          <a:prstGeom prst="rect">
            <a:avLst/>
          </a:prstGeom>
        </p:spPr>
      </p:pic>
      <p:cxnSp>
        <p:nvCxnSpPr>
          <p:cNvPr id="28" name="Straight Connector 27">
            <a:extLst>
              <a:ext uri="{FF2B5EF4-FFF2-40B4-BE49-F238E27FC236}">
                <a16:creationId xmlns:a16="http://schemas.microsoft.com/office/drawing/2014/main" id="{50B21291-2BA9-5F42-B3CE-47E03286BD20}"/>
              </a:ext>
            </a:extLst>
          </p:cNvPr>
          <p:cNvCxnSpPr>
            <a:cxnSpLocks/>
          </p:cNvCxnSpPr>
          <p:nvPr/>
        </p:nvCxnSpPr>
        <p:spPr>
          <a:xfrm flipV="1">
            <a:off x="4955146" y="3837322"/>
            <a:ext cx="1445654" cy="1092895"/>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CACD1B1-DA54-5F4B-8B35-C4535E30950F}"/>
              </a:ext>
            </a:extLst>
          </p:cNvPr>
          <p:cNvCxnSpPr>
            <a:cxnSpLocks/>
          </p:cNvCxnSpPr>
          <p:nvPr/>
        </p:nvCxnSpPr>
        <p:spPr>
          <a:xfrm>
            <a:off x="4955146" y="5553818"/>
            <a:ext cx="1445654" cy="632093"/>
          </a:xfrm>
          <a:prstGeom prst="line">
            <a:avLst/>
          </a:prstGeom>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E6FDE0B-431A-9C44-A61A-A70A3771DC19}"/>
              </a:ext>
            </a:extLst>
          </p:cNvPr>
          <p:cNvSpPr txBox="1"/>
          <p:nvPr/>
        </p:nvSpPr>
        <p:spPr>
          <a:xfrm>
            <a:off x="9049872" y="4329936"/>
            <a:ext cx="2978306" cy="1384995"/>
          </a:xfrm>
          <a:prstGeom prst="rect">
            <a:avLst/>
          </a:prstGeom>
          <a:noFill/>
        </p:spPr>
        <p:txBody>
          <a:bodyPr wrap="square" rtlCol="0">
            <a:spAutoFit/>
          </a:bodyPr>
          <a:lstStyle/>
          <a:p>
            <a:pPr lvl="1"/>
            <a:r>
              <a:rPr lang="en-US" sz="2800" dirty="0"/>
              <a:t>Save steady state values as node attributes</a:t>
            </a:r>
          </a:p>
        </p:txBody>
      </p:sp>
    </p:spTree>
    <p:extLst>
      <p:ext uri="{BB962C8B-B14F-4D97-AF65-F5344CB8AC3E}">
        <p14:creationId xmlns:p14="http://schemas.microsoft.com/office/powerpoint/2010/main" val="2732249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1B72-02D6-5841-9033-301C9CEAE928}"/>
              </a:ext>
            </a:extLst>
          </p:cNvPr>
          <p:cNvSpPr>
            <a:spLocks noGrp="1"/>
          </p:cNvSpPr>
          <p:nvPr>
            <p:ph type="title"/>
          </p:nvPr>
        </p:nvSpPr>
        <p:spPr/>
        <p:txBody>
          <a:bodyPr/>
          <a:lstStyle/>
          <a:p>
            <a:r>
              <a:rPr lang="en-US" dirty="0"/>
              <a:t>Experimentally, how you would collect such data</a:t>
            </a:r>
          </a:p>
        </p:txBody>
      </p:sp>
      <p:pic>
        <p:nvPicPr>
          <p:cNvPr id="4" name="Picture 3">
            <a:extLst>
              <a:ext uri="{FF2B5EF4-FFF2-40B4-BE49-F238E27FC236}">
                <a16:creationId xmlns:a16="http://schemas.microsoft.com/office/drawing/2014/main" id="{FBC8327D-BD35-3942-8EC2-DA33E6D02BE6}"/>
              </a:ext>
            </a:extLst>
          </p:cNvPr>
          <p:cNvPicPr>
            <a:picLocks noChangeAspect="1"/>
          </p:cNvPicPr>
          <p:nvPr/>
        </p:nvPicPr>
        <p:blipFill rotWithShape="1">
          <a:blip r:embed="rId2">
            <a:extLst>
              <a:ext uri="{28A0092B-C50C-407E-A947-70E740481C1C}">
                <a14:useLocalDpi xmlns:a14="http://schemas.microsoft.com/office/drawing/2010/main" val="0"/>
              </a:ext>
            </a:extLst>
          </a:blip>
          <a:srcRect r="21328"/>
          <a:stretch/>
        </p:blipFill>
        <p:spPr>
          <a:xfrm>
            <a:off x="1497106" y="2003611"/>
            <a:ext cx="9197788" cy="4034117"/>
          </a:xfrm>
          <a:prstGeom prst="rect">
            <a:avLst/>
          </a:prstGeom>
        </p:spPr>
      </p:pic>
    </p:spTree>
    <p:extLst>
      <p:ext uri="{BB962C8B-B14F-4D97-AF65-F5344CB8AC3E}">
        <p14:creationId xmlns:p14="http://schemas.microsoft.com/office/powerpoint/2010/main" val="28085265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F63B-3437-9845-ADC7-0EBE8378DAC8}"/>
              </a:ext>
            </a:extLst>
          </p:cNvPr>
          <p:cNvSpPr>
            <a:spLocks noGrp="1"/>
          </p:cNvSpPr>
          <p:nvPr>
            <p:ph type="title"/>
          </p:nvPr>
        </p:nvSpPr>
        <p:spPr/>
        <p:txBody>
          <a:bodyPr/>
          <a:lstStyle/>
          <a:p>
            <a:r>
              <a:rPr lang="en-US" dirty="0"/>
              <a:t>TensorFlow / </a:t>
            </a:r>
            <a:r>
              <a:rPr lang="en-US" dirty="0" err="1"/>
              <a:t>GraphNet</a:t>
            </a:r>
            <a:r>
              <a:rPr lang="en-US" dirty="0"/>
              <a:t> Example</a:t>
            </a:r>
          </a:p>
        </p:txBody>
      </p:sp>
      <p:sp>
        <p:nvSpPr>
          <p:cNvPr id="3" name="Content Placeholder 2">
            <a:extLst>
              <a:ext uri="{FF2B5EF4-FFF2-40B4-BE49-F238E27FC236}">
                <a16:creationId xmlns:a16="http://schemas.microsoft.com/office/drawing/2014/main" id="{697CF584-5E4A-B04D-A822-578B2A625081}"/>
              </a:ext>
            </a:extLst>
          </p:cNvPr>
          <p:cNvSpPr>
            <a:spLocks noGrp="1"/>
          </p:cNvSpPr>
          <p:nvPr>
            <p:ph idx="1"/>
          </p:nvPr>
        </p:nvSpPr>
        <p:spPr>
          <a:xfrm>
            <a:off x="1097280" y="1845734"/>
            <a:ext cx="10058400" cy="3909607"/>
          </a:xfrm>
        </p:spPr>
        <p:txBody>
          <a:bodyPr>
            <a:normAutofit/>
          </a:bodyPr>
          <a:lstStyle/>
          <a:p>
            <a:pPr algn="ctr"/>
            <a:r>
              <a:rPr lang="en-US" sz="2600" i="1" dirty="0"/>
              <a:t>This is a WIP, and so code is not as clean as you see in polished tutorials</a:t>
            </a:r>
          </a:p>
          <a:p>
            <a:pPr algn="ctr"/>
            <a:endParaRPr lang="en-US" sz="3200" dirty="0"/>
          </a:p>
          <a:p>
            <a:pPr algn="ctr"/>
            <a:r>
              <a:rPr lang="en-US" sz="2600" i="1" dirty="0"/>
              <a:t>This will just give you a sense for what actually goes into using these models (thought process, organization, visualization</a:t>
            </a:r>
            <a:r>
              <a:rPr lang="en-US" sz="3200" dirty="0"/>
              <a:t>)</a:t>
            </a:r>
          </a:p>
          <a:p>
            <a:pPr algn="ctr"/>
            <a:endParaRPr lang="en-US" sz="3200" dirty="0"/>
          </a:p>
          <a:p>
            <a:pPr algn="ctr"/>
            <a:r>
              <a:rPr lang="en-US" sz="3200" dirty="0">
                <a:hlinkClick r:id="rId2"/>
              </a:rPr>
              <a:t>https://</a:t>
            </a:r>
            <a:r>
              <a:rPr lang="en-US" sz="3200" dirty="0" err="1">
                <a:hlinkClick r:id="rId2"/>
              </a:rPr>
              <a:t>colab.research.google.com</a:t>
            </a:r>
            <a:r>
              <a:rPr lang="en-US" sz="3200" dirty="0">
                <a:hlinkClick r:id="rId2"/>
              </a:rPr>
              <a:t>/drive/1ebFxFIxKQ4ySZiwB0lguMVwKYWfxRSo-</a:t>
            </a:r>
            <a:endParaRPr lang="en-US" sz="3200" dirty="0"/>
          </a:p>
        </p:txBody>
      </p:sp>
    </p:spTree>
    <p:extLst>
      <p:ext uri="{BB962C8B-B14F-4D97-AF65-F5344CB8AC3E}">
        <p14:creationId xmlns:p14="http://schemas.microsoft.com/office/powerpoint/2010/main" val="24507878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F63B-3437-9845-ADC7-0EBE8378DAC8}"/>
              </a:ext>
            </a:extLst>
          </p:cNvPr>
          <p:cNvSpPr>
            <a:spLocks noGrp="1"/>
          </p:cNvSpPr>
          <p:nvPr>
            <p:ph type="title"/>
          </p:nvPr>
        </p:nvSpPr>
        <p:spPr/>
        <p:txBody>
          <a:bodyPr/>
          <a:lstStyle/>
          <a:p>
            <a:r>
              <a:rPr lang="en-US" dirty="0"/>
              <a:t>CRN Data Generation</a:t>
            </a:r>
          </a:p>
        </p:txBody>
      </p:sp>
      <p:sp>
        <p:nvSpPr>
          <p:cNvPr id="3" name="Content Placeholder 2">
            <a:extLst>
              <a:ext uri="{FF2B5EF4-FFF2-40B4-BE49-F238E27FC236}">
                <a16:creationId xmlns:a16="http://schemas.microsoft.com/office/drawing/2014/main" id="{697CF584-5E4A-B04D-A822-578B2A625081}"/>
              </a:ext>
            </a:extLst>
          </p:cNvPr>
          <p:cNvSpPr>
            <a:spLocks noGrp="1"/>
          </p:cNvSpPr>
          <p:nvPr>
            <p:ph idx="1"/>
          </p:nvPr>
        </p:nvSpPr>
        <p:spPr/>
        <p:txBody>
          <a:bodyPr/>
          <a:lstStyle/>
          <a:p>
            <a:r>
              <a:rPr lang="en-US" b="1" dirty="0"/>
              <a:t>Data Generation</a:t>
            </a:r>
          </a:p>
          <a:p>
            <a:r>
              <a:rPr lang="en-US" dirty="0"/>
              <a:t>Randomized part library created. A function that converted DNA sequence identity to an ODE model was create. Library of 8000 parts created.</a:t>
            </a:r>
          </a:p>
          <a:p>
            <a:r>
              <a:rPr lang="en-US" dirty="0"/>
              <a:t>Randomized circuits were generated from distribution that seemed plausible given transformation methods.</a:t>
            </a:r>
          </a:p>
          <a:p>
            <a:r>
              <a:rPr lang="en-US" dirty="0"/>
              <a:t>ODEs were simulated. Steady states estimated. </a:t>
            </a:r>
            <a:r>
              <a:rPr lang="en-US" dirty="0" err="1"/>
              <a:t>Downselected</a:t>
            </a:r>
            <a:r>
              <a:rPr lang="en-US" dirty="0"/>
              <a:t> to 8000 circuits (those circuits that do not have steady-states)</a:t>
            </a:r>
          </a:p>
          <a:p>
            <a:r>
              <a:rPr lang="en-US" dirty="0">
                <a:hlinkClick r:id="rId3"/>
              </a:rPr>
              <a:t>https://github.com/jvrana/pyrxn</a:t>
            </a:r>
            <a:r>
              <a:rPr lang="en-US" dirty="0"/>
              <a:t> – my Python CRN simulator</a:t>
            </a:r>
          </a:p>
        </p:txBody>
      </p:sp>
    </p:spTree>
    <p:extLst>
      <p:ext uri="{BB962C8B-B14F-4D97-AF65-F5344CB8AC3E}">
        <p14:creationId xmlns:p14="http://schemas.microsoft.com/office/powerpoint/2010/main" val="8514843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F63B-3437-9845-ADC7-0EBE8378DAC8}"/>
              </a:ext>
            </a:extLst>
          </p:cNvPr>
          <p:cNvSpPr>
            <a:spLocks noGrp="1"/>
          </p:cNvSpPr>
          <p:nvPr>
            <p:ph type="title"/>
          </p:nvPr>
        </p:nvSpPr>
        <p:spPr/>
        <p:txBody>
          <a:bodyPr/>
          <a:lstStyle/>
          <a:p>
            <a:r>
              <a:rPr lang="en-US" dirty="0"/>
              <a:t>CRN Simulation Model</a:t>
            </a:r>
          </a:p>
        </p:txBody>
      </p:sp>
      <p:sp>
        <p:nvSpPr>
          <p:cNvPr id="3" name="Content Placeholder 2">
            <a:extLst>
              <a:ext uri="{FF2B5EF4-FFF2-40B4-BE49-F238E27FC236}">
                <a16:creationId xmlns:a16="http://schemas.microsoft.com/office/drawing/2014/main" id="{697CF584-5E4A-B04D-A822-578B2A625081}"/>
              </a:ext>
            </a:extLst>
          </p:cNvPr>
          <p:cNvSpPr>
            <a:spLocks noGrp="1"/>
          </p:cNvSpPr>
          <p:nvPr>
            <p:ph idx="1"/>
          </p:nvPr>
        </p:nvSpPr>
        <p:spPr/>
        <p:txBody>
          <a:bodyPr/>
          <a:lstStyle/>
          <a:p>
            <a:r>
              <a:rPr lang="en-US" b="1" dirty="0"/>
              <a:t>Graph Neural Net Model</a:t>
            </a:r>
          </a:p>
          <a:p>
            <a:r>
              <a:rPr lang="en-US" b="1" dirty="0"/>
              <a:t>Architecture:</a:t>
            </a:r>
            <a:r>
              <a:rPr lang="en-US" dirty="0"/>
              <a:t> </a:t>
            </a:r>
          </a:p>
          <a:p>
            <a:pPr lvl="1"/>
            <a:r>
              <a:rPr lang="en-US" dirty="0"/>
              <a:t>10 message passing steps (basically limits size of circuits to paths of at most 10 edges)</a:t>
            </a:r>
          </a:p>
          <a:p>
            <a:pPr lvl="1"/>
            <a:r>
              <a:rPr lang="en-US" dirty="0"/>
              <a:t>3 layers for each message passing (2-5 layers work)</a:t>
            </a:r>
          </a:p>
          <a:p>
            <a:pPr lvl="1"/>
            <a:r>
              <a:rPr lang="en-US" dirty="0"/>
              <a:t>400 neurons wide (50-400 works; need sufficient size to memorize parts but small enough to generalize to new circuits)</a:t>
            </a:r>
          </a:p>
          <a:p>
            <a:r>
              <a:rPr lang="en-US" b="1" dirty="0"/>
              <a:t>Learning rate: </a:t>
            </a:r>
            <a:r>
              <a:rPr lang="en-US" dirty="0"/>
              <a:t>1e-4 (trial-and-error, landscape is rough…)</a:t>
            </a:r>
          </a:p>
          <a:p>
            <a:r>
              <a:rPr lang="en-US" b="1" dirty="0"/>
              <a:t>Optimizer: </a:t>
            </a:r>
            <a:r>
              <a:rPr lang="en-US" dirty="0"/>
              <a:t>Adam (trial-and-error)</a:t>
            </a:r>
          </a:p>
          <a:p>
            <a:r>
              <a:rPr lang="en-US" b="1" dirty="0"/>
              <a:t>Test/Train Ratio:</a:t>
            </a:r>
            <a:r>
              <a:rPr lang="en-US" dirty="0"/>
              <a:t> </a:t>
            </a:r>
            <a:endParaRPr lang="en-US" b="1" dirty="0"/>
          </a:p>
        </p:txBody>
      </p:sp>
    </p:spTree>
    <p:extLst>
      <p:ext uri="{BB962C8B-B14F-4D97-AF65-F5344CB8AC3E}">
        <p14:creationId xmlns:p14="http://schemas.microsoft.com/office/powerpoint/2010/main" val="39481382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F63B-3437-9845-ADC7-0EBE8378DAC8}"/>
              </a:ext>
            </a:extLst>
          </p:cNvPr>
          <p:cNvSpPr>
            <a:spLocks noGrp="1"/>
          </p:cNvSpPr>
          <p:nvPr>
            <p:ph type="title"/>
          </p:nvPr>
        </p:nvSpPr>
        <p:spPr/>
        <p:txBody>
          <a:bodyPr/>
          <a:lstStyle/>
          <a:p>
            <a:r>
              <a:rPr lang="en-US" dirty="0"/>
              <a:t>CRN Simulation Training: Plotting Expected vs Predicted Values</a:t>
            </a:r>
          </a:p>
        </p:txBody>
      </p:sp>
      <p:sp>
        <p:nvSpPr>
          <p:cNvPr id="3" name="Content Placeholder 2">
            <a:extLst>
              <a:ext uri="{FF2B5EF4-FFF2-40B4-BE49-F238E27FC236}">
                <a16:creationId xmlns:a16="http://schemas.microsoft.com/office/drawing/2014/main" id="{697CF584-5E4A-B04D-A822-578B2A625081}"/>
              </a:ext>
            </a:extLst>
          </p:cNvPr>
          <p:cNvSpPr>
            <a:spLocks noGrp="1"/>
          </p:cNvSpPr>
          <p:nvPr>
            <p:ph idx="1"/>
          </p:nvPr>
        </p:nvSpPr>
        <p:spPr/>
        <p:txBody>
          <a:bodyPr/>
          <a:lstStyle/>
          <a:p>
            <a:r>
              <a:rPr lang="en-US" b="1" dirty="0"/>
              <a:t>Training</a:t>
            </a:r>
          </a:p>
        </p:txBody>
      </p:sp>
      <p:pic>
        <p:nvPicPr>
          <p:cNvPr id="5" name="Picture 4">
            <a:extLst>
              <a:ext uri="{FF2B5EF4-FFF2-40B4-BE49-F238E27FC236}">
                <a16:creationId xmlns:a16="http://schemas.microsoft.com/office/drawing/2014/main" id="{79AE2170-1967-784F-B125-9FE8B199489A}"/>
              </a:ext>
            </a:extLst>
          </p:cNvPr>
          <p:cNvPicPr>
            <a:picLocks noChangeAspect="1"/>
          </p:cNvPicPr>
          <p:nvPr/>
        </p:nvPicPr>
        <p:blipFill>
          <a:blip r:embed="rId3"/>
          <a:stretch>
            <a:fillRect/>
          </a:stretch>
        </p:blipFill>
        <p:spPr>
          <a:xfrm>
            <a:off x="887505" y="2624668"/>
            <a:ext cx="3352800" cy="3352800"/>
          </a:xfrm>
          <a:prstGeom prst="rect">
            <a:avLst/>
          </a:prstGeom>
        </p:spPr>
      </p:pic>
      <p:pic>
        <p:nvPicPr>
          <p:cNvPr id="7" name="Picture 6">
            <a:extLst>
              <a:ext uri="{FF2B5EF4-FFF2-40B4-BE49-F238E27FC236}">
                <a16:creationId xmlns:a16="http://schemas.microsoft.com/office/drawing/2014/main" id="{5DDCA117-FB57-A54F-997F-1A22F4B0D3C8}"/>
              </a:ext>
            </a:extLst>
          </p:cNvPr>
          <p:cNvPicPr>
            <a:picLocks noChangeAspect="1"/>
          </p:cNvPicPr>
          <p:nvPr/>
        </p:nvPicPr>
        <p:blipFill>
          <a:blip r:embed="rId4"/>
          <a:stretch>
            <a:fillRect/>
          </a:stretch>
        </p:blipFill>
        <p:spPr>
          <a:xfrm>
            <a:off x="4792756" y="2624668"/>
            <a:ext cx="3328851" cy="3352800"/>
          </a:xfrm>
          <a:prstGeom prst="rect">
            <a:avLst/>
          </a:prstGeom>
        </p:spPr>
      </p:pic>
      <p:sp>
        <p:nvSpPr>
          <p:cNvPr id="8" name="Right Arrow 7">
            <a:extLst>
              <a:ext uri="{FF2B5EF4-FFF2-40B4-BE49-F238E27FC236}">
                <a16:creationId xmlns:a16="http://schemas.microsoft.com/office/drawing/2014/main" id="{0A21FE16-20B4-F349-8FFB-88B64708856B}"/>
              </a:ext>
            </a:extLst>
          </p:cNvPr>
          <p:cNvSpPr/>
          <p:nvPr/>
        </p:nvSpPr>
        <p:spPr>
          <a:xfrm>
            <a:off x="4240305" y="3953435"/>
            <a:ext cx="552451" cy="658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1B235D8-B876-8C4D-AAED-37D3A6181E74}"/>
              </a:ext>
            </a:extLst>
          </p:cNvPr>
          <p:cNvSpPr/>
          <p:nvPr/>
        </p:nvSpPr>
        <p:spPr>
          <a:xfrm>
            <a:off x="8121607" y="3971615"/>
            <a:ext cx="552451" cy="658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48EA77-D68A-CB41-BD2B-6B94F40A32F2}"/>
              </a:ext>
            </a:extLst>
          </p:cNvPr>
          <p:cNvPicPr>
            <a:picLocks noChangeAspect="1"/>
          </p:cNvPicPr>
          <p:nvPr/>
        </p:nvPicPr>
        <p:blipFill>
          <a:blip r:embed="rId5"/>
          <a:stretch>
            <a:fillRect/>
          </a:stretch>
        </p:blipFill>
        <p:spPr>
          <a:xfrm>
            <a:off x="8674058" y="2806920"/>
            <a:ext cx="3105919" cy="3062174"/>
          </a:xfrm>
          <a:prstGeom prst="rect">
            <a:avLst/>
          </a:prstGeom>
        </p:spPr>
      </p:pic>
    </p:spTree>
    <p:extLst>
      <p:ext uri="{BB962C8B-B14F-4D97-AF65-F5344CB8AC3E}">
        <p14:creationId xmlns:p14="http://schemas.microsoft.com/office/powerpoint/2010/main" val="19874189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F63B-3437-9845-ADC7-0EBE8378DAC8}"/>
              </a:ext>
            </a:extLst>
          </p:cNvPr>
          <p:cNvSpPr>
            <a:spLocks noGrp="1"/>
          </p:cNvSpPr>
          <p:nvPr>
            <p:ph type="title"/>
          </p:nvPr>
        </p:nvSpPr>
        <p:spPr/>
        <p:txBody>
          <a:bodyPr/>
          <a:lstStyle/>
          <a:p>
            <a:r>
              <a:rPr lang="en-US" dirty="0"/>
              <a:t>CRN Simulation Training</a:t>
            </a:r>
          </a:p>
        </p:txBody>
      </p:sp>
      <p:sp>
        <p:nvSpPr>
          <p:cNvPr id="3" name="Content Placeholder 2">
            <a:extLst>
              <a:ext uri="{FF2B5EF4-FFF2-40B4-BE49-F238E27FC236}">
                <a16:creationId xmlns:a16="http://schemas.microsoft.com/office/drawing/2014/main" id="{697CF584-5E4A-B04D-A822-578B2A625081}"/>
              </a:ext>
            </a:extLst>
          </p:cNvPr>
          <p:cNvSpPr>
            <a:spLocks noGrp="1"/>
          </p:cNvSpPr>
          <p:nvPr>
            <p:ph idx="1"/>
          </p:nvPr>
        </p:nvSpPr>
        <p:spPr/>
        <p:txBody>
          <a:bodyPr/>
          <a:lstStyle/>
          <a:p>
            <a:r>
              <a:rPr lang="en-US" b="1" dirty="0"/>
              <a:t>Training: </a:t>
            </a:r>
            <a:r>
              <a:rPr lang="en-US" dirty="0"/>
              <a:t>Model learns how ‘repression’ works</a:t>
            </a:r>
          </a:p>
        </p:txBody>
      </p:sp>
      <p:pic>
        <p:nvPicPr>
          <p:cNvPr id="7" name="Picture 6">
            <a:extLst>
              <a:ext uri="{FF2B5EF4-FFF2-40B4-BE49-F238E27FC236}">
                <a16:creationId xmlns:a16="http://schemas.microsoft.com/office/drawing/2014/main" id="{5DDCA117-FB57-A54F-997F-1A22F4B0D3C8}"/>
              </a:ext>
            </a:extLst>
          </p:cNvPr>
          <p:cNvPicPr>
            <a:picLocks noChangeAspect="1"/>
          </p:cNvPicPr>
          <p:nvPr/>
        </p:nvPicPr>
        <p:blipFill>
          <a:blip r:embed="rId3"/>
          <a:stretch>
            <a:fillRect/>
          </a:stretch>
        </p:blipFill>
        <p:spPr>
          <a:xfrm>
            <a:off x="4792756" y="2624668"/>
            <a:ext cx="3328851" cy="3352800"/>
          </a:xfrm>
          <a:prstGeom prst="rect">
            <a:avLst/>
          </a:prstGeom>
        </p:spPr>
      </p:pic>
      <p:sp>
        <p:nvSpPr>
          <p:cNvPr id="10" name="Oval 9">
            <a:extLst>
              <a:ext uri="{FF2B5EF4-FFF2-40B4-BE49-F238E27FC236}">
                <a16:creationId xmlns:a16="http://schemas.microsoft.com/office/drawing/2014/main" id="{66EAD814-70A9-0742-A273-FF04318D94B5}"/>
              </a:ext>
            </a:extLst>
          </p:cNvPr>
          <p:cNvSpPr/>
          <p:nvPr/>
        </p:nvSpPr>
        <p:spPr>
          <a:xfrm>
            <a:off x="1327754" y="427303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251A865-B13C-A04D-AA5A-1C7A081AF930}"/>
              </a:ext>
            </a:extLst>
          </p:cNvPr>
          <p:cNvSpPr/>
          <p:nvPr/>
        </p:nvSpPr>
        <p:spPr>
          <a:xfrm>
            <a:off x="2354797" y="476359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CEBA1E-2306-6D48-9A4F-E694676CCC51}"/>
              </a:ext>
            </a:extLst>
          </p:cNvPr>
          <p:cNvSpPr/>
          <p:nvPr/>
        </p:nvSpPr>
        <p:spPr>
          <a:xfrm>
            <a:off x="2354797" y="381583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A7B0938-5C58-5245-B215-5D319439653D}"/>
              </a:ext>
            </a:extLst>
          </p:cNvPr>
          <p:cNvSpPr/>
          <p:nvPr/>
        </p:nvSpPr>
        <p:spPr>
          <a:xfrm>
            <a:off x="3381840" y="427303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30B64F7-4F86-A143-BC4F-50825144EA63}"/>
              </a:ext>
            </a:extLst>
          </p:cNvPr>
          <p:cNvCxnSpPr>
            <a:cxnSpLocks/>
            <a:stCxn id="10" idx="7"/>
          </p:cNvCxnSpPr>
          <p:nvPr/>
        </p:nvCxnSpPr>
        <p:spPr>
          <a:xfrm flipV="1">
            <a:off x="1717999" y="4044434"/>
            <a:ext cx="636798" cy="29555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3796661-A70A-AC4F-8C9C-143C54551BD4}"/>
              </a:ext>
            </a:extLst>
          </p:cNvPr>
          <p:cNvCxnSpPr>
            <a:cxnSpLocks/>
            <a:stCxn id="10" idx="5"/>
            <a:endCxn id="11" idx="2"/>
          </p:cNvCxnSpPr>
          <p:nvPr/>
        </p:nvCxnSpPr>
        <p:spPr>
          <a:xfrm>
            <a:off x="1717999" y="4663276"/>
            <a:ext cx="636798" cy="32892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2C5343C-C838-C543-A721-5213BEDE7C29}"/>
              </a:ext>
            </a:extLst>
          </p:cNvPr>
          <p:cNvCxnSpPr>
            <a:cxnSpLocks/>
            <a:endCxn id="13" idx="3"/>
          </p:cNvCxnSpPr>
          <p:nvPr/>
        </p:nvCxnSpPr>
        <p:spPr>
          <a:xfrm flipV="1">
            <a:off x="2867345" y="4663276"/>
            <a:ext cx="581450" cy="31223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7B3AC4B-68E4-0D43-9EB0-E060A15FC0C6}"/>
              </a:ext>
            </a:extLst>
          </p:cNvPr>
          <p:cNvCxnSpPr>
            <a:cxnSpLocks/>
            <a:stCxn id="12" idx="6"/>
            <a:endCxn id="13" idx="1"/>
          </p:cNvCxnSpPr>
          <p:nvPr/>
        </p:nvCxnSpPr>
        <p:spPr>
          <a:xfrm>
            <a:off x="2811997" y="4044431"/>
            <a:ext cx="636798" cy="29555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 name="Right Arrow 3">
            <a:extLst>
              <a:ext uri="{FF2B5EF4-FFF2-40B4-BE49-F238E27FC236}">
                <a16:creationId xmlns:a16="http://schemas.microsoft.com/office/drawing/2014/main" id="{13FBA2A9-1957-6B49-A611-CA9DC5F67A0C}"/>
              </a:ext>
            </a:extLst>
          </p:cNvPr>
          <p:cNvSpPr/>
          <p:nvPr/>
        </p:nvSpPr>
        <p:spPr>
          <a:xfrm rot="16200000">
            <a:off x="1271302" y="3741595"/>
            <a:ext cx="570104" cy="28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BEA0D547-5763-6C41-B73A-122F7995E7C9}"/>
              </a:ext>
            </a:extLst>
          </p:cNvPr>
          <p:cNvSpPr/>
          <p:nvPr/>
        </p:nvSpPr>
        <p:spPr>
          <a:xfrm rot="5400000">
            <a:off x="2298345" y="3284392"/>
            <a:ext cx="570104" cy="2823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E83CA961-9D91-8147-AF58-498E7F05ABAF}"/>
              </a:ext>
            </a:extLst>
          </p:cNvPr>
          <p:cNvSpPr/>
          <p:nvPr/>
        </p:nvSpPr>
        <p:spPr>
          <a:xfrm rot="5400000">
            <a:off x="2321673" y="5414358"/>
            <a:ext cx="457200" cy="2264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4863473D-4BE8-BF4C-AC78-AF6C3B4C6BFC}"/>
              </a:ext>
            </a:extLst>
          </p:cNvPr>
          <p:cNvSpPr/>
          <p:nvPr/>
        </p:nvSpPr>
        <p:spPr>
          <a:xfrm rot="16200000">
            <a:off x="3522311" y="3932071"/>
            <a:ext cx="341504" cy="178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125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F63B-3437-9845-ADC7-0EBE8378DAC8}"/>
              </a:ext>
            </a:extLst>
          </p:cNvPr>
          <p:cNvSpPr>
            <a:spLocks noGrp="1"/>
          </p:cNvSpPr>
          <p:nvPr>
            <p:ph type="title"/>
          </p:nvPr>
        </p:nvSpPr>
        <p:spPr/>
        <p:txBody>
          <a:bodyPr/>
          <a:lstStyle/>
          <a:p>
            <a:r>
              <a:rPr lang="en-US" dirty="0"/>
              <a:t>CRN Simulation Training</a:t>
            </a:r>
          </a:p>
        </p:txBody>
      </p:sp>
      <p:sp>
        <p:nvSpPr>
          <p:cNvPr id="3" name="Content Placeholder 2">
            <a:extLst>
              <a:ext uri="{FF2B5EF4-FFF2-40B4-BE49-F238E27FC236}">
                <a16:creationId xmlns:a16="http://schemas.microsoft.com/office/drawing/2014/main" id="{697CF584-5E4A-B04D-A822-578B2A625081}"/>
              </a:ext>
            </a:extLst>
          </p:cNvPr>
          <p:cNvSpPr>
            <a:spLocks noGrp="1"/>
          </p:cNvSpPr>
          <p:nvPr>
            <p:ph idx="1"/>
          </p:nvPr>
        </p:nvSpPr>
        <p:spPr/>
        <p:txBody>
          <a:bodyPr/>
          <a:lstStyle/>
          <a:p>
            <a:r>
              <a:rPr lang="en-US" b="1" dirty="0"/>
              <a:t>Training: </a:t>
            </a:r>
            <a:r>
              <a:rPr lang="en-US" dirty="0"/>
              <a:t>Eventually learns individual characteristics for each part (i.e. the parameters for the ODE model unique for each component of the NOR gate)</a:t>
            </a:r>
          </a:p>
        </p:txBody>
      </p:sp>
      <p:pic>
        <p:nvPicPr>
          <p:cNvPr id="21" name="Picture 20">
            <a:extLst>
              <a:ext uri="{FF2B5EF4-FFF2-40B4-BE49-F238E27FC236}">
                <a16:creationId xmlns:a16="http://schemas.microsoft.com/office/drawing/2014/main" id="{272DC3D3-EAF9-AE4D-8DE9-18F808E94D74}"/>
              </a:ext>
            </a:extLst>
          </p:cNvPr>
          <p:cNvPicPr>
            <a:picLocks noChangeAspect="1"/>
          </p:cNvPicPr>
          <p:nvPr/>
        </p:nvPicPr>
        <p:blipFill>
          <a:blip r:embed="rId3"/>
          <a:stretch>
            <a:fillRect/>
          </a:stretch>
        </p:blipFill>
        <p:spPr>
          <a:xfrm>
            <a:off x="8674058" y="2806920"/>
            <a:ext cx="3105919" cy="3062174"/>
          </a:xfrm>
          <a:prstGeom prst="rect">
            <a:avLst/>
          </a:prstGeom>
        </p:spPr>
      </p:pic>
      <p:pic>
        <p:nvPicPr>
          <p:cNvPr id="22" name="Picture 21">
            <a:extLst>
              <a:ext uri="{FF2B5EF4-FFF2-40B4-BE49-F238E27FC236}">
                <a16:creationId xmlns:a16="http://schemas.microsoft.com/office/drawing/2014/main" id="{4F438001-80DE-3140-8F5D-E54C9A469B0A}"/>
              </a:ext>
            </a:extLst>
          </p:cNvPr>
          <p:cNvPicPr>
            <a:picLocks noChangeAspect="1"/>
          </p:cNvPicPr>
          <p:nvPr/>
        </p:nvPicPr>
        <p:blipFill rotWithShape="1">
          <a:blip r:embed="rId4">
            <a:extLst>
              <a:ext uri="{28A0092B-C50C-407E-A947-70E740481C1C}">
                <a14:useLocalDpi xmlns:a14="http://schemas.microsoft.com/office/drawing/2010/main" val="0"/>
              </a:ext>
            </a:extLst>
          </a:blip>
          <a:srcRect l="3149" t="17880" r="89260" b="19454"/>
          <a:stretch/>
        </p:blipFill>
        <p:spPr>
          <a:xfrm>
            <a:off x="6505686" y="3073983"/>
            <a:ext cx="887507" cy="2528047"/>
          </a:xfrm>
          <a:prstGeom prst="rect">
            <a:avLst/>
          </a:prstGeom>
        </p:spPr>
      </p:pic>
      <p:pic>
        <p:nvPicPr>
          <p:cNvPr id="23" name="Picture 22">
            <a:extLst>
              <a:ext uri="{FF2B5EF4-FFF2-40B4-BE49-F238E27FC236}">
                <a16:creationId xmlns:a16="http://schemas.microsoft.com/office/drawing/2014/main" id="{CBE99B13-6401-E844-A65F-93E1B86BF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091" y="3429000"/>
            <a:ext cx="5782595" cy="1611816"/>
          </a:xfrm>
          <a:prstGeom prst="rect">
            <a:avLst/>
          </a:prstGeom>
        </p:spPr>
      </p:pic>
    </p:spTree>
    <p:extLst>
      <p:ext uri="{BB962C8B-B14F-4D97-AF65-F5344CB8AC3E}">
        <p14:creationId xmlns:p14="http://schemas.microsoft.com/office/powerpoint/2010/main" val="2711912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C2AF-F011-EB4B-BED4-5DE2FEE8EED4}"/>
              </a:ext>
            </a:extLst>
          </p:cNvPr>
          <p:cNvSpPr>
            <a:spLocks noGrp="1"/>
          </p:cNvSpPr>
          <p:nvPr>
            <p:ph type="title"/>
          </p:nvPr>
        </p:nvSpPr>
        <p:spPr/>
        <p:txBody>
          <a:bodyPr/>
          <a:lstStyle/>
          <a:p>
            <a:r>
              <a:rPr lang="en-US" dirty="0"/>
              <a:t>Deep Learning extracts </a:t>
            </a:r>
            <a:r>
              <a:rPr lang="en-US" i="1" dirty="0"/>
              <a:t>Features</a:t>
            </a:r>
            <a:r>
              <a:rPr lang="en-US" dirty="0"/>
              <a:t> from Data</a:t>
            </a:r>
          </a:p>
        </p:txBody>
      </p:sp>
      <p:pic>
        <p:nvPicPr>
          <p:cNvPr id="5" name="Picture 4">
            <a:extLst>
              <a:ext uri="{FF2B5EF4-FFF2-40B4-BE49-F238E27FC236}">
                <a16:creationId xmlns:a16="http://schemas.microsoft.com/office/drawing/2014/main" id="{3525F617-92B5-644A-A976-D592D5B04C6D}"/>
              </a:ext>
            </a:extLst>
          </p:cNvPr>
          <p:cNvPicPr>
            <a:picLocks noChangeAspect="1"/>
          </p:cNvPicPr>
          <p:nvPr/>
        </p:nvPicPr>
        <p:blipFill>
          <a:blip r:embed="rId3"/>
          <a:stretch>
            <a:fillRect/>
          </a:stretch>
        </p:blipFill>
        <p:spPr>
          <a:xfrm>
            <a:off x="3937590" y="1942499"/>
            <a:ext cx="6825688" cy="3987069"/>
          </a:xfrm>
          <a:prstGeom prst="rect">
            <a:avLst/>
          </a:prstGeom>
        </p:spPr>
      </p:pic>
      <p:sp>
        <p:nvSpPr>
          <p:cNvPr id="8" name="Rectangle 7">
            <a:extLst>
              <a:ext uri="{FF2B5EF4-FFF2-40B4-BE49-F238E27FC236}">
                <a16:creationId xmlns:a16="http://schemas.microsoft.com/office/drawing/2014/main" id="{47AEB8BD-0BA7-384B-B789-6E318AD27EAB}"/>
              </a:ext>
            </a:extLst>
          </p:cNvPr>
          <p:cNvSpPr/>
          <p:nvPr/>
        </p:nvSpPr>
        <p:spPr>
          <a:xfrm>
            <a:off x="1336526" y="5141244"/>
            <a:ext cx="2156551"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Lines/Edges</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88566563-14DF-A34E-A9B8-B59A1BE72111}"/>
              </a:ext>
            </a:extLst>
          </p:cNvPr>
          <p:cNvSpPr/>
          <p:nvPr/>
        </p:nvSpPr>
        <p:spPr>
          <a:xfrm>
            <a:off x="1569345" y="3936033"/>
            <a:ext cx="1923732"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Nose/Eyes</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BF86A1DF-D670-C444-83CB-F9BE3771AAF4}"/>
              </a:ext>
            </a:extLst>
          </p:cNvPr>
          <p:cNvSpPr/>
          <p:nvPr/>
        </p:nvSpPr>
        <p:spPr>
          <a:xfrm>
            <a:off x="2062877" y="2596202"/>
            <a:ext cx="936667"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Face</a:t>
            </a:r>
          </a:p>
        </p:txBody>
      </p:sp>
    </p:spTree>
    <p:extLst>
      <p:ext uri="{BB962C8B-B14F-4D97-AF65-F5344CB8AC3E}">
        <p14:creationId xmlns:p14="http://schemas.microsoft.com/office/powerpoint/2010/main" val="1612556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F63B-3437-9845-ADC7-0EBE8378DAC8}"/>
              </a:ext>
            </a:extLst>
          </p:cNvPr>
          <p:cNvSpPr>
            <a:spLocks noGrp="1"/>
          </p:cNvSpPr>
          <p:nvPr>
            <p:ph type="title"/>
          </p:nvPr>
        </p:nvSpPr>
        <p:spPr/>
        <p:txBody>
          <a:bodyPr/>
          <a:lstStyle/>
          <a:p>
            <a:r>
              <a:rPr lang="en-US" dirty="0"/>
              <a:t>CRN Predictions (AND gate)</a:t>
            </a:r>
          </a:p>
        </p:txBody>
      </p:sp>
      <p:pic>
        <p:nvPicPr>
          <p:cNvPr id="5" name="Picture 4">
            <a:extLst>
              <a:ext uri="{FF2B5EF4-FFF2-40B4-BE49-F238E27FC236}">
                <a16:creationId xmlns:a16="http://schemas.microsoft.com/office/drawing/2014/main" id="{04330053-F58B-2B4B-ABA8-AC722110A8A6}"/>
              </a:ext>
            </a:extLst>
          </p:cNvPr>
          <p:cNvPicPr>
            <a:picLocks noChangeAspect="1"/>
          </p:cNvPicPr>
          <p:nvPr/>
        </p:nvPicPr>
        <p:blipFill>
          <a:blip r:embed="rId3"/>
          <a:stretch>
            <a:fillRect/>
          </a:stretch>
        </p:blipFill>
        <p:spPr>
          <a:xfrm>
            <a:off x="5390028" y="2025650"/>
            <a:ext cx="5502089" cy="3740838"/>
          </a:xfrm>
          <a:prstGeom prst="rect">
            <a:avLst/>
          </a:prstGeom>
        </p:spPr>
      </p:pic>
      <p:pic>
        <p:nvPicPr>
          <p:cNvPr id="7" name="Picture 6">
            <a:extLst>
              <a:ext uri="{FF2B5EF4-FFF2-40B4-BE49-F238E27FC236}">
                <a16:creationId xmlns:a16="http://schemas.microsoft.com/office/drawing/2014/main" id="{64D7E7D1-6FEB-B64B-A940-F9585106364C}"/>
              </a:ext>
            </a:extLst>
          </p:cNvPr>
          <p:cNvPicPr>
            <a:picLocks noChangeAspect="1"/>
          </p:cNvPicPr>
          <p:nvPr/>
        </p:nvPicPr>
        <p:blipFill>
          <a:blip r:embed="rId4"/>
          <a:stretch>
            <a:fillRect/>
          </a:stretch>
        </p:blipFill>
        <p:spPr>
          <a:xfrm>
            <a:off x="1299883" y="2025650"/>
            <a:ext cx="3367143" cy="3292731"/>
          </a:xfrm>
          <a:prstGeom prst="rect">
            <a:avLst/>
          </a:prstGeom>
        </p:spPr>
      </p:pic>
      <p:sp>
        <p:nvSpPr>
          <p:cNvPr id="8" name="TextBox 7">
            <a:extLst>
              <a:ext uri="{FF2B5EF4-FFF2-40B4-BE49-F238E27FC236}">
                <a16:creationId xmlns:a16="http://schemas.microsoft.com/office/drawing/2014/main" id="{49C9451E-BE85-2B4C-9662-81021070A991}"/>
              </a:ext>
            </a:extLst>
          </p:cNvPr>
          <p:cNvSpPr txBox="1"/>
          <p:nvPr/>
        </p:nvSpPr>
        <p:spPr>
          <a:xfrm>
            <a:off x="6602505" y="5910633"/>
            <a:ext cx="4020671" cy="369332"/>
          </a:xfrm>
          <a:prstGeom prst="rect">
            <a:avLst/>
          </a:prstGeom>
          <a:noFill/>
        </p:spPr>
        <p:txBody>
          <a:bodyPr wrap="square" rtlCol="0">
            <a:spAutoFit/>
          </a:bodyPr>
          <a:lstStyle/>
          <a:p>
            <a:r>
              <a:rPr lang="en-US" dirty="0"/>
              <a:t>Message Passing Steps (Pseudo-time)</a:t>
            </a:r>
          </a:p>
        </p:txBody>
      </p:sp>
      <p:sp>
        <p:nvSpPr>
          <p:cNvPr id="9" name="Right Arrow 8">
            <a:extLst>
              <a:ext uri="{FF2B5EF4-FFF2-40B4-BE49-F238E27FC236}">
                <a16:creationId xmlns:a16="http://schemas.microsoft.com/office/drawing/2014/main" id="{F205E8DB-E3F0-4441-8BA4-D460DF03C1B8}"/>
              </a:ext>
            </a:extLst>
          </p:cNvPr>
          <p:cNvSpPr/>
          <p:nvPr/>
        </p:nvSpPr>
        <p:spPr>
          <a:xfrm>
            <a:off x="6266330" y="5725967"/>
            <a:ext cx="408790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C74987A-0D57-1C43-95BF-614A885DAD99}"/>
              </a:ext>
            </a:extLst>
          </p:cNvPr>
          <p:cNvSpPr txBox="1"/>
          <p:nvPr/>
        </p:nvSpPr>
        <p:spPr>
          <a:xfrm rot="16200000">
            <a:off x="3985042" y="3521676"/>
            <a:ext cx="2440641" cy="369332"/>
          </a:xfrm>
          <a:prstGeom prst="rect">
            <a:avLst/>
          </a:prstGeom>
          <a:noFill/>
        </p:spPr>
        <p:txBody>
          <a:bodyPr wrap="square" rtlCol="0">
            <a:spAutoFit/>
          </a:bodyPr>
          <a:lstStyle/>
          <a:p>
            <a:r>
              <a:rPr lang="en-US" dirty="0"/>
              <a:t>Predicted Expression</a:t>
            </a:r>
          </a:p>
        </p:txBody>
      </p:sp>
    </p:spTree>
    <p:extLst>
      <p:ext uri="{BB962C8B-B14F-4D97-AF65-F5344CB8AC3E}">
        <p14:creationId xmlns:p14="http://schemas.microsoft.com/office/powerpoint/2010/main" val="2693962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4098-CB00-654F-A9F0-DDAD3DF74579}"/>
              </a:ext>
            </a:extLst>
          </p:cNvPr>
          <p:cNvSpPr>
            <a:spLocks noGrp="1"/>
          </p:cNvSpPr>
          <p:nvPr>
            <p:ph type="title"/>
          </p:nvPr>
        </p:nvSpPr>
        <p:spPr/>
        <p:txBody>
          <a:bodyPr/>
          <a:lstStyle/>
          <a:p>
            <a:r>
              <a:rPr lang="en-US" dirty="0"/>
              <a:t>Aside: Data Augmentation</a:t>
            </a:r>
          </a:p>
        </p:txBody>
      </p:sp>
      <p:pic>
        <p:nvPicPr>
          <p:cNvPr id="5" name="Picture 4">
            <a:extLst>
              <a:ext uri="{FF2B5EF4-FFF2-40B4-BE49-F238E27FC236}">
                <a16:creationId xmlns:a16="http://schemas.microsoft.com/office/drawing/2014/main" id="{9CDE5615-DBD0-F040-B9FC-68E6CC31EC29}"/>
              </a:ext>
            </a:extLst>
          </p:cNvPr>
          <p:cNvPicPr>
            <a:picLocks noChangeAspect="1"/>
          </p:cNvPicPr>
          <p:nvPr/>
        </p:nvPicPr>
        <p:blipFill>
          <a:blip r:embed="rId2"/>
          <a:stretch>
            <a:fillRect/>
          </a:stretch>
        </p:blipFill>
        <p:spPr>
          <a:xfrm>
            <a:off x="995680" y="3322544"/>
            <a:ext cx="10160000" cy="2552700"/>
          </a:xfrm>
          <a:prstGeom prst="rect">
            <a:avLst/>
          </a:prstGeom>
        </p:spPr>
      </p:pic>
      <p:sp>
        <p:nvSpPr>
          <p:cNvPr id="6" name="TextBox 5">
            <a:extLst>
              <a:ext uri="{FF2B5EF4-FFF2-40B4-BE49-F238E27FC236}">
                <a16:creationId xmlns:a16="http://schemas.microsoft.com/office/drawing/2014/main" id="{A0C6F45E-6133-4D42-BD43-5AE993DA5D16}"/>
              </a:ext>
            </a:extLst>
          </p:cNvPr>
          <p:cNvSpPr txBox="1"/>
          <p:nvPr/>
        </p:nvSpPr>
        <p:spPr>
          <a:xfrm>
            <a:off x="744220" y="1737360"/>
            <a:ext cx="10662920" cy="1246495"/>
          </a:xfrm>
          <a:prstGeom prst="rect">
            <a:avLst/>
          </a:prstGeom>
          <a:noFill/>
        </p:spPr>
        <p:txBody>
          <a:bodyPr wrap="square" rtlCol="0">
            <a:spAutoFit/>
          </a:bodyPr>
          <a:lstStyle/>
          <a:p>
            <a:pPr algn="ctr"/>
            <a:r>
              <a:rPr lang="en-US" sz="2500" b="1" dirty="0"/>
              <a:t>Data augmentation</a:t>
            </a:r>
            <a:r>
              <a:rPr lang="en-US" sz="2500" dirty="0"/>
              <a:t> is a technique to create new data from existing data</a:t>
            </a:r>
          </a:p>
          <a:p>
            <a:pPr algn="ctr"/>
            <a:endParaRPr lang="en-US" sz="2500" b="1" dirty="0"/>
          </a:p>
          <a:p>
            <a:pPr algn="ctr"/>
            <a:r>
              <a:rPr lang="en-US" sz="2500" dirty="0"/>
              <a:t>Improves the generalizability of models and the amount of data</a:t>
            </a:r>
          </a:p>
        </p:txBody>
      </p:sp>
    </p:spTree>
    <p:extLst>
      <p:ext uri="{BB962C8B-B14F-4D97-AF65-F5344CB8AC3E}">
        <p14:creationId xmlns:p14="http://schemas.microsoft.com/office/powerpoint/2010/main" val="29301560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F63B-3437-9845-ADC7-0EBE8378DAC8}"/>
              </a:ext>
            </a:extLst>
          </p:cNvPr>
          <p:cNvSpPr>
            <a:spLocks noGrp="1"/>
          </p:cNvSpPr>
          <p:nvPr>
            <p:ph type="title"/>
          </p:nvPr>
        </p:nvSpPr>
        <p:spPr/>
        <p:txBody>
          <a:bodyPr/>
          <a:lstStyle/>
          <a:p>
            <a:r>
              <a:rPr lang="en-US" dirty="0"/>
              <a:t>Step for improving the prediction model?</a:t>
            </a:r>
          </a:p>
        </p:txBody>
      </p:sp>
      <p:sp>
        <p:nvSpPr>
          <p:cNvPr id="4" name="TextBox 3">
            <a:extLst>
              <a:ext uri="{FF2B5EF4-FFF2-40B4-BE49-F238E27FC236}">
                <a16:creationId xmlns:a16="http://schemas.microsoft.com/office/drawing/2014/main" id="{5C562CF6-9404-9545-B8A5-700B94F71A91}"/>
              </a:ext>
            </a:extLst>
          </p:cNvPr>
          <p:cNvSpPr txBox="1"/>
          <p:nvPr/>
        </p:nvSpPr>
        <p:spPr>
          <a:xfrm>
            <a:off x="1358153" y="2124635"/>
            <a:ext cx="9386047" cy="2246769"/>
          </a:xfrm>
          <a:prstGeom prst="rect">
            <a:avLst/>
          </a:prstGeom>
          <a:noFill/>
        </p:spPr>
        <p:txBody>
          <a:bodyPr wrap="square" rtlCol="0">
            <a:spAutoFit/>
          </a:bodyPr>
          <a:lstStyle/>
          <a:p>
            <a:r>
              <a:rPr lang="en-US" sz="2800" b="1" dirty="0"/>
              <a:t>Data Augmentation:</a:t>
            </a:r>
          </a:p>
          <a:p>
            <a:r>
              <a:rPr lang="en-US" sz="2800" dirty="0"/>
              <a:t>	Augment data by pull some nodes to the ‘global’ property. When model is finished, we can ’induce’ the predicted circuits with new guides to understand how they would behave</a:t>
            </a:r>
          </a:p>
        </p:txBody>
      </p:sp>
      <p:pic>
        <p:nvPicPr>
          <p:cNvPr id="10" name="Picture 9">
            <a:extLst>
              <a:ext uri="{FF2B5EF4-FFF2-40B4-BE49-F238E27FC236}">
                <a16:creationId xmlns:a16="http://schemas.microsoft.com/office/drawing/2014/main" id="{E18395B1-8E78-E64F-9B78-D79F4A7742FC}"/>
              </a:ext>
            </a:extLst>
          </p:cNvPr>
          <p:cNvPicPr>
            <a:picLocks noChangeAspect="1"/>
          </p:cNvPicPr>
          <p:nvPr/>
        </p:nvPicPr>
        <p:blipFill>
          <a:blip r:embed="rId3"/>
          <a:stretch>
            <a:fillRect/>
          </a:stretch>
        </p:blipFill>
        <p:spPr>
          <a:xfrm>
            <a:off x="2256865" y="4371404"/>
            <a:ext cx="7678270" cy="1799595"/>
          </a:xfrm>
          <a:prstGeom prst="rect">
            <a:avLst/>
          </a:prstGeom>
        </p:spPr>
      </p:pic>
    </p:spTree>
    <p:extLst>
      <p:ext uri="{BB962C8B-B14F-4D97-AF65-F5344CB8AC3E}">
        <p14:creationId xmlns:p14="http://schemas.microsoft.com/office/powerpoint/2010/main" val="6732069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F63B-3437-9845-ADC7-0EBE8378DAC8}"/>
              </a:ext>
            </a:extLst>
          </p:cNvPr>
          <p:cNvSpPr>
            <a:spLocks noGrp="1"/>
          </p:cNvSpPr>
          <p:nvPr>
            <p:ph type="title"/>
          </p:nvPr>
        </p:nvSpPr>
        <p:spPr/>
        <p:txBody>
          <a:bodyPr/>
          <a:lstStyle/>
          <a:p>
            <a:r>
              <a:rPr lang="en-US" dirty="0"/>
              <a:t>WIP: Adding a design aspect</a:t>
            </a:r>
          </a:p>
        </p:txBody>
      </p:sp>
      <p:sp>
        <p:nvSpPr>
          <p:cNvPr id="4" name="TextBox 3">
            <a:extLst>
              <a:ext uri="{FF2B5EF4-FFF2-40B4-BE49-F238E27FC236}">
                <a16:creationId xmlns:a16="http://schemas.microsoft.com/office/drawing/2014/main" id="{5C562CF6-9404-9545-B8A5-700B94F71A91}"/>
              </a:ext>
            </a:extLst>
          </p:cNvPr>
          <p:cNvSpPr txBox="1"/>
          <p:nvPr/>
        </p:nvSpPr>
        <p:spPr>
          <a:xfrm>
            <a:off x="1358153" y="2124635"/>
            <a:ext cx="9386047" cy="1815882"/>
          </a:xfrm>
          <a:prstGeom prst="rect">
            <a:avLst/>
          </a:prstGeom>
          <a:noFill/>
        </p:spPr>
        <p:txBody>
          <a:bodyPr wrap="square" rtlCol="0">
            <a:spAutoFit/>
          </a:bodyPr>
          <a:lstStyle/>
          <a:p>
            <a:r>
              <a:rPr lang="en-US" sz="2800" b="1" dirty="0"/>
              <a:t>Data Augmentation:</a:t>
            </a:r>
          </a:p>
          <a:p>
            <a:r>
              <a:rPr lang="en-US" sz="2800" dirty="0"/>
              <a:t>	 Augment data by pulling a ‘design’ specification. Co-train a generative graph network that can build the circuit from specification</a:t>
            </a:r>
          </a:p>
        </p:txBody>
      </p:sp>
      <p:pic>
        <p:nvPicPr>
          <p:cNvPr id="5" name="Picture 4">
            <a:extLst>
              <a:ext uri="{FF2B5EF4-FFF2-40B4-BE49-F238E27FC236}">
                <a16:creationId xmlns:a16="http://schemas.microsoft.com/office/drawing/2014/main" id="{76E3617B-FF57-DE4B-8868-F3F70BB5AA84}"/>
              </a:ext>
            </a:extLst>
          </p:cNvPr>
          <p:cNvPicPr>
            <a:picLocks noChangeAspect="1"/>
          </p:cNvPicPr>
          <p:nvPr/>
        </p:nvPicPr>
        <p:blipFill>
          <a:blip r:embed="rId3"/>
          <a:stretch>
            <a:fillRect/>
          </a:stretch>
        </p:blipFill>
        <p:spPr>
          <a:xfrm>
            <a:off x="4187223" y="3550023"/>
            <a:ext cx="4822306" cy="2754525"/>
          </a:xfrm>
          <a:prstGeom prst="rect">
            <a:avLst/>
          </a:prstGeom>
        </p:spPr>
      </p:pic>
    </p:spTree>
    <p:extLst>
      <p:ext uri="{BB962C8B-B14F-4D97-AF65-F5344CB8AC3E}">
        <p14:creationId xmlns:p14="http://schemas.microsoft.com/office/powerpoint/2010/main" val="9698372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4524-F8F8-7145-AFCF-2BE7584D6882}"/>
              </a:ext>
            </a:extLst>
          </p:cNvPr>
          <p:cNvSpPr>
            <a:spLocks noGrp="1"/>
          </p:cNvSpPr>
          <p:nvPr>
            <p:ph type="title"/>
          </p:nvPr>
        </p:nvSpPr>
        <p:spPr/>
        <p:txBody>
          <a:bodyPr/>
          <a:lstStyle/>
          <a:p>
            <a:r>
              <a:rPr lang="en-US" dirty="0"/>
              <a:t>Grand Challenge Final Discussion</a:t>
            </a:r>
          </a:p>
        </p:txBody>
      </p:sp>
      <p:pic>
        <p:nvPicPr>
          <p:cNvPr id="4" name="Picture 3">
            <a:extLst>
              <a:ext uri="{FF2B5EF4-FFF2-40B4-BE49-F238E27FC236}">
                <a16:creationId xmlns:a16="http://schemas.microsoft.com/office/drawing/2014/main" id="{089200F8-DE2B-974B-9A07-AE913423E4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06269" y="3580457"/>
            <a:ext cx="5244353" cy="252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CFD8B50-D28E-C247-8E18-C38244887140}"/>
              </a:ext>
            </a:extLst>
          </p:cNvPr>
          <p:cNvSpPr txBox="1"/>
          <p:nvPr/>
        </p:nvSpPr>
        <p:spPr>
          <a:xfrm>
            <a:off x="1385047" y="1990165"/>
            <a:ext cx="9770633" cy="1569660"/>
          </a:xfrm>
          <a:prstGeom prst="rect">
            <a:avLst/>
          </a:prstGeom>
          <a:noFill/>
        </p:spPr>
        <p:txBody>
          <a:bodyPr wrap="square" rtlCol="0">
            <a:spAutoFit/>
          </a:bodyPr>
          <a:lstStyle/>
          <a:p>
            <a:r>
              <a:rPr lang="en-US" sz="2000" dirty="0"/>
              <a:t>How do you imagine NNs contributing to this grand challenge?</a:t>
            </a:r>
          </a:p>
          <a:p>
            <a:r>
              <a:rPr lang="en-US" sz="2000" dirty="0"/>
              <a:t>What types of data and features could you envision using</a:t>
            </a:r>
          </a:p>
          <a:p>
            <a:pPr marL="457200" indent="-457200">
              <a:buFont typeface="Arial" panose="020B0604020202020204" pitchFamily="34" charset="0"/>
              <a:buChar char="•"/>
            </a:pPr>
            <a:r>
              <a:rPr lang="en-US" sz="2000" dirty="0"/>
              <a:t>	</a:t>
            </a:r>
            <a:r>
              <a:rPr lang="en-US" dirty="0"/>
              <a:t>PPI, Protein/DNA/RNA sequences, native transcriptome, </a:t>
            </a:r>
            <a:r>
              <a:rPr lang="en-US" dirty="0" err="1"/>
              <a:t>Addgene</a:t>
            </a:r>
            <a:r>
              <a:rPr lang="en-US" dirty="0"/>
              <a:t>, literature, etc.</a:t>
            </a:r>
          </a:p>
          <a:p>
            <a:r>
              <a:rPr lang="en-US" dirty="0"/>
              <a:t>Other tasks DL could help solve? </a:t>
            </a:r>
          </a:p>
          <a:p>
            <a:pPr marL="342900" indent="-342900">
              <a:buFont typeface="Arial" panose="020B0604020202020204" pitchFamily="34" charset="0"/>
              <a:buChar char="•"/>
            </a:pPr>
            <a:r>
              <a:rPr lang="en-US" dirty="0"/>
              <a:t>	Medicine? Diagnostics? Scientific Communication?</a:t>
            </a:r>
          </a:p>
        </p:txBody>
      </p:sp>
    </p:spTree>
    <p:extLst>
      <p:ext uri="{BB962C8B-B14F-4D97-AF65-F5344CB8AC3E}">
        <p14:creationId xmlns:p14="http://schemas.microsoft.com/office/powerpoint/2010/main" val="286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E5151-306A-DA40-A2F7-B34E0D7E3167}"/>
              </a:ext>
            </a:extLst>
          </p:cNvPr>
          <p:cNvSpPr>
            <a:spLocks noGrp="1"/>
          </p:cNvSpPr>
          <p:nvPr>
            <p:ph type="title"/>
          </p:nvPr>
        </p:nvSpPr>
        <p:spPr/>
        <p:txBody>
          <a:bodyPr/>
          <a:lstStyle/>
          <a:p>
            <a:r>
              <a:rPr lang="en-US" dirty="0"/>
              <a:t>Topics Covered</a:t>
            </a:r>
          </a:p>
        </p:txBody>
      </p:sp>
      <p:sp>
        <p:nvSpPr>
          <p:cNvPr id="3" name="Content Placeholder 2">
            <a:extLst>
              <a:ext uri="{FF2B5EF4-FFF2-40B4-BE49-F238E27FC236}">
                <a16:creationId xmlns:a16="http://schemas.microsoft.com/office/drawing/2014/main" id="{EF013E6B-7315-BB40-9978-696567BF655D}"/>
              </a:ext>
            </a:extLst>
          </p:cNvPr>
          <p:cNvSpPr>
            <a:spLocks noGrp="1"/>
          </p:cNvSpPr>
          <p:nvPr>
            <p:ph idx="1"/>
          </p:nvPr>
        </p:nvSpPr>
        <p:spPr>
          <a:xfrm>
            <a:off x="1097280" y="1845734"/>
            <a:ext cx="2936838" cy="2053913"/>
          </a:xfrm>
        </p:spPr>
        <p:txBody>
          <a:bodyPr/>
          <a:lstStyle/>
          <a:p>
            <a:r>
              <a:rPr lang="en-US" b="1" dirty="0"/>
              <a:t>Deep Learning Basics</a:t>
            </a:r>
          </a:p>
          <a:p>
            <a:pPr lvl="1"/>
            <a:r>
              <a:rPr lang="en-US" dirty="0"/>
              <a:t>Perceptron</a:t>
            </a:r>
          </a:p>
          <a:p>
            <a:pPr lvl="1"/>
            <a:r>
              <a:rPr lang="en-US" dirty="0"/>
              <a:t>Multi-layer perceptron</a:t>
            </a:r>
          </a:p>
          <a:p>
            <a:pPr lvl="1"/>
            <a:r>
              <a:rPr lang="en-US" dirty="0"/>
              <a:t>Forward/Back Propagation</a:t>
            </a:r>
          </a:p>
          <a:p>
            <a:pPr lvl="1"/>
            <a:r>
              <a:rPr lang="en-US" dirty="0"/>
              <a:t>Overfitting/Underfitting</a:t>
            </a:r>
          </a:p>
          <a:p>
            <a:pPr lvl="1"/>
            <a:r>
              <a:rPr lang="en-US" dirty="0"/>
              <a:t>Regularization</a:t>
            </a:r>
          </a:p>
        </p:txBody>
      </p:sp>
      <p:sp>
        <p:nvSpPr>
          <p:cNvPr id="4" name="Content Placeholder 2">
            <a:extLst>
              <a:ext uri="{FF2B5EF4-FFF2-40B4-BE49-F238E27FC236}">
                <a16:creationId xmlns:a16="http://schemas.microsoft.com/office/drawing/2014/main" id="{39B8526E-A418-9F4D-A999-9A617F7CA5BA}"/>
              </a:ext>
            </a:extLst>
          </p:cNvPr>
          <p:cNvSpPr txBox="1">
            <a:spLocks/>
          </p:cNvSpPr>
          <p:nvPr/>
        </p:nvSpPr>
        <p:spPr>
          <a:xfrm>
            <a:off x="6833796" y="1849221"/>
            <a:ext cx="2068158"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Frameworks</a:t>
            </a:r>
          </a:p>
        </p:txBody>
      </p:sp>
      <p:sp>
        <p:nvSpPr>
          <p:cNvPr id="5" name="Content Placeholder 2">
            <a:extLst>
              <a:ext uri="{FF2B5EF4-FFF2-40B4-BE49-F238E27FC236}">
                <a16:creationId xmlns:a16="http://schemas.microsoft.com/office/drawing/2014/main" id="{61303458-157D-E94C-A3B1-C38F115EB29B}"/>
              </a:ext>
            </a:extLst>
          </p:cNvPr>
          <p:cNvSpPr txBox="1">
            <a:spLocks/>
          </p:cNvSpPr>
          <p:nvPr/>
        </p:nvSpPr>
        <p:spPr>
          <a:xfrm>
            <a:off x="4485940" y="1845734"/>
            <a:ext cx="2936838" cy="243043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Architectures</a:t>
            </a:r>
          </a:p>
          <a:p>
            <a:pPr lvl="1"/>
            <a:r>
              <a:rPr lang="en-US" dirty="0"/>
              <a:t>Conv., </a:t>
            </a:r>
          </a:p>
          <a:p>
            <a:pPr lvl="1"/>
            <a:r>
              <a:rPr lang="en-US" dirty="0"/>
              <a:t>Recurrent</a:t>
            </a:r>
          </a:p>
          <a:p>
            <a:pPr lvl="1"/>
            <a:r>
              <a:rPr lang="en-US" dirty="0"/>
              <a:t>Generative</a:t>
            </a:r>
          </a:p>
          <a:p>
            <a:pPr lvl="1"/>
            <a:r>
              <a:rPr lang="en-US" dirty="0"/>
              <a:t>Adversarial</a:t>
            </a:r>
          </a:p>
          <a:p>
            <a:pPr lvl="1"/>
            <a:r>
              <a:rPr lang="en-US" dirty="0"/>
              <a:t>Geometric</a:t>
            </a:r>
          </a:p>
        </p:txBody>
      </p:sp>
      <p:sp>
        <p:nvSpPr>
          <p:cNvPr id="6" name="Content Placeholder 2">
            <a:extLst>
              <a:ext uri="{FF2B5EF4-FFF2-40B4-BE49-F238E27FC236}">
                <a16:creationId xmlns:a16="http://schemas.microsoft.com/office/drawing/2014/main" id="{CF1084C9-EB08-B445-BC58-6E0DC626D316}"/>
              </a:ext>
            </a:extLst>
          </p:cNvPr>
          <p:cNvSpPr txBox="1">
            <a:spLocks/>
          </p:cNvSpPr>
          <p:nvPr/>
        </p:nvSpPr>
        <p:spPr>
          <a:xfrm>
            <a:off x="9285643" y="1849221"/>
            <a:ext cx="2238486" cy="288414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Examples in Biology</a:t>
            </a:r>
          </a:p>
          <a:p>
            <a:pPr lvl="1"/>
            <a:r>
              <a:rPr lang="en-US" dirty="0"/>
              <a:t>Protein design</a:t>
            </a:r>
          </a:p>
          <a:p>
            <a:pPr lvl="1"/>
            <a:r>
              <a:rPr lang="en-US" dirty="0"/>
              <a:t>Prediction tasks</a:t>
            </a:r>
          </a:p>
          <a:p>
            <a:pPr lvl="1"/>
            <a:r>
              <a:rPr lang="en-US" dirty="0"/>
              <a:t>Lab-of-origin</a:t>
            </a:r>
          </a:p>
          <a:p>
            <a:pPr lvl="1"/>
            <a:r>
              <a:rPr lang="en-US" dirty="0"/>
              <a:t>Drug suggestions</a:t>
            </a:r>
          </a:p>
          <a:p>
            <a:pPr lvl="1"/>
            <a:r>
              <a:rPr lang="en-US" dirty="0"/>
              <a:t>CRN simulation</a:t>
            </a:r>
          </a:p>
        </p:txBody>
      </p:sp>
      <p:pic>
        <p:nvPicPr>
          <p:cNvPr id="7" name="Picture 6">
            <a:extLst>
              <a:ext uri="{FF2B5EF4-FFF2-40B4-BE49-F238E27FC236}">
                <a16:creationId xmlns:a16="http://schemas.microsoft.com/office/drawing/2014/main" id="{15B9F3C4-B93C-C34C-BD08-165FD883163B}"/>
              </a:ext>
            </a:extLst>
          </p:cNvPr>
          <p:cNvPicPr>
            <a:picLocks noChangeAspect="1"/>
          </p:cNvPicPr>
          <p:nvPr/>
        </p:nvPicPr>
        <p:blipFill>
          <a:blip r:embed="rId2"/>
          <a:stretch>
            <a:fillRect/>
          </a:stretch>
        </p:blipFill>
        <p:spPr>
          <a:xfrm>
            <a:off x="7242746" y="2191577"/>
            <a:ext cx="919620" cy="766043"/>
          </a:xfrm>
          <a:prstGeom prst="rect">
            <a:avLst/>
          </a:prstGeom>
        </p:spPr>
      </p:pic>
      <p:pic>
        <p:nvPicPr>
          <p:cNvPr id="11" name="Picture 10">
            <a:extLst>
              <a:ext uri="{FF2B5EF4-FFF2-40B4-BE49-F238E27FC236}">
                <a16:creationId xmlns:a16="http://schemas.microsoft.com/office/drawing/2014/main" id="{0EFEC8BA-3346-BA41-95FB-D36301D34F44}"/>
              </a:ext>
            </a:extLst>
          </p:cNvPr>
          <p:cNvPicPr>
            <a:picLocks noChangeAspect="1"/>
          </p:cNvPicPr>
          <p:nvPr/>
        </p:nvPicPr>
        <p:blipFill>
          <a:blip r:embed="rId3"/>
          <a:stretch>
            <a:fillRect/>
          </a:stretch>
        </p:blipFill>
        <p:spPr>
          <a:xfrm>
            <a:off x="6976572" y="4559812"/>
            <a:ext cx="1270000" cy="889000"/>
          </a:xfrm>
          <a:prstGeom prst="rect">
            <a:avLst/>
          </a:prstGeom>
        </p:spPr>
      </p:pic>
      <p:pic>
        <p:nvPicPr>
          <p:cNvPr id="13" name="Picture 12">
            <a:extLst>
              <a:ext uri="{FF2B5EF4-FFF2-40B4-BE49-F238E27FC236}">
                <a16:creationId xmlns:a16="http://schemas.microsoft.com/office/drawing/2014/main" id="{23CA333F-5783-9D4F-AA4A-4316D4E02901}"/>
              </a:ext>
            </a:extLst>
          </p:cNvPr>
          <p:cNvPicPr>
            <a:picLocks noChangeAspect="1"/>
          </p:cNvPicPr>
          <p:nvPr/>
        </p:nvPicPr>
        <p:blipFill>
          <a:blip r:embed="rId4"/>
          <a:stretch>
            <a:fillRect/>
          </a:stretch>
        </p:blipFill>
        <p:spPr>
          <a:xfrm>
            <a:off x="6639153" y="3243332"/>
            <a:ext cx="1218726" cy="609364"/>
          </a:xfrm>
          <a:prstGeom prst="rect">
            <a:avLst/>
          </a:prstGeom>
        </p:spPr>
      </p:pic>
      <p:pic>
        <p:nvPicPr>
          <p:cNvPr id="15" name="Picture 14">
            <a:extLst>
              <a:ext uri="{FF2B5EF4-FFF2-40B4-BE49-F238E27FC236}">
                <a16:creationId xmlns:a16="http://schemas.microsoft.com/office/drawing/2014/main" id="{D54CA628-C3A3-8D4B-93A4-4A624E094777}"/>
              </a:ext>
            </a:extLst>
          </p:cNvPr>
          <p:cNvPicPr>
            <a:picLocks noChangeAspect="1"/>
          </p:cNvPicPr>
          <p:nvPr/>
        </p:nvPicPr>
        <p:blipFill>
          <a:blip r:embed="rId5"/>
          <a:stretch>
            <a:fillRect/>
          </a:stretch>
        </p:blipFill>
        <p:spPr>
          <a:xfrm>
            <a:off x="7901807" y="3186848"/>
            <a:ext cx="794867" cy="745801"/>
          </a:xfrm>
          <a:prstGeom prst="rect">
            <a:avLst/>
          </a:prstGeom>
        </p:spPr>
      </p:pic>
      <p:sp>
        <p:nvSpPr>
          <p:cNvPr id="16" name="Content Placeholder 2">
            <a:extLst>
              <a:ext uri="{FF2B5EF4-FFF2-40B4-BE49-F238E27FC236}">
                <a16:creationId xmlns:a16="http://schemas.microsoft.com/office/drawing/2014/main" id="{5C67EC38-0F24-084C-A54C-AEBB28F9A5CB}"/>
              </a:ext>
            </a:extLst>
          </p:cNvPr>
          <p:cNvSpPr txBox="1">
            <a:spLocks/>
          </p:cNvSpPr>
          <p:nvPr/>
        </p:nvSpPr>
        <p:spPr>
          <a:xfrm>
            <a:off x="6577418" y="4559812"/>
            <a:ext cx="2068158" cy="49740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Other Frameworks</a:t>
            </a:r>
          </a:p>
        </p:txBody>
      </p:sp>
    </p:spTree>
    <p:extLst>
      <p:ext uri="{BB962C8B-B14F-4D97-AF65-F5344CB8AC3E}">
        <p14:creationId xmlns:p14="http://schemas.microsoft.com/office/powerpoint/2010/main" val="415017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864A8-F353-A541-B25E-B1ABA3F92A22}"/>
              </a:ext>
            </a:extLst>
          </p:cNvPr>
          <p:cNvSpPr>
            <a:spLocks noGrp="1"/>
          </p:cNvSpPr>
          <p:nvPr>
            <p:ph type="title"/>
          </p:nvPr>
        </p:nvSpPr>
        <p:spPr/>
        <p:txBody>
          <a:bodyPr/>
          <a:lstStyle/>
          <a:p>
            <a:r>
              <a:rPr lang="en-US" dirty="0"/>
              <a:t>References for Deep Learning</a:t>
            </a:r>
          </a:p>
        </p:txBody>
      </p:sp>
      <p:sp>
        <p:nvSpPr>
          <p:cNvPr id="3" name="Content Placeholder 2">
            <a:extLst>
              <a:ext uri="{FF2B5EF4-FFF2-40B4-BE49-F238E27FC236}">
                <a16:creationId xmlns:a16="http://schemas.microsoft.com/office/drawing/2014/main" id="{C8FC0721-4D3C-4640-A746-855BFB502DC5}"/>
              </a:ext>
            </a:extLst>
          </p:cNvPr>
          <p:cNvSpPr>
            <a:spLocks noGrp="1"/>
          </p:cNvSpPr>
          <p:nvPr>
            <p:ph idx="1"/>
          </p:nvPr>
        </p:nvSpPr>
        <p:spPr/>
        <p:txBody>
          <a:bodyPr>
            <a:normAutofit fontScale="92500" lnSpcReduction="20000"/>
          </a:bodyPr>
          <a:lstStyle/>
          <a:p>
            <a:r>
              <a:rPr lang="en-US" b="1" dirty="0"/>
              <a:t>Deep Learning, Ian Goodfellow (2014) [there’s a free online version]</a:t>
            </a:r>
          </a:p>
          <a:p>
            <a:pPr lvl="1"/>
            <a:r>
              <a:rPr lang="en-US" dirty="0"/>
              <a:t>Complete academic reference for deep learning. Includes primer on linear algebra and machine learning</a:t>
            </a:r>
          </a:p>
          <a:p>
            <a:r>
              <a:rPr lang="en-US" b="1" dirty="0"/>
              <a:t>Hands-On Machine Learning with </a:t>
            </a:r>
            <a:r>
              <a:rPr lang="en-US" b="1" dirty="0" err="1"/>
              <a:t>Scikit</a:t>
            </a:r>
            <a:r>
              <a:rPr lang="en-US" b="1" dirty="0"/>
              <a:t>-Learn &amp; TensorFlow</a:t>
            </a:r>
            <a:r>
              <a:rPr lang="en-US" dirty="0"/>
              <a:t>, </a:t>
            </a:r>
            <a:r>
              <a:rPr lang="en-US" dirty="0" err="1"/>
              <a:t>Aurelien</a:t>
            </a:r>
            <a:r>
              <a:rPr lang="en-US" dirty="0"/>
              <a:t> </a:t>
            </a:r>
            <a:r>
              <a:rPr lang="en-US" dirty="0" err="1"/>
              <a:t>Geron</a:t>
            </a:r>
            <a:r>
              <a:rPr lang="en-US" dirty="0"/>
              <a:t> (2017)</a:t>
            </a:r>
          </a:p>
          <a:p>
            <a:pPr lvl="1"/>
            <a:r>
              <a:rPr lang="en-US" dirty="0">
                <a:hlinkClick r:id="rId2"/>
              </a:rPr>
              <a:t>https://www.oreilly.com/library/view/hands-on-machine-learning/9781491962282/</a:t>
            </a:r>
            <a:endParaRPr lang="en-US" dirty="0"/>
          </a:p>
          <a:p>
            <a:r>
              <a:rPr lang="en-US" b="1" dirty="0"/>
              <a:t>The Matrix Cookbook</a:t>
            </a:r>
            <a:r>
              <a:rPr lang="en-US" dirty="0"/>
              <a:t>, Pedersen &amp; Petersen (2012)</a:t>
            </a:r>
          </a:p>
          <a:p>
            <a:pPr lvl="1"/>
            <a:r>
              <a:rPr lang="en-US" dirty="0">
                <a:hlinkClick r:id="rId3"/>
              </a:rPr>
              <a:t>https://www.math.uwaterloo.ca/~hwolkowi/matrixcookbook.pdf</a:t>
            </a:r>
            <a:endParaRPr lang="en-US" dirty="0"/>
          </a:p>
          <a:p>
            <a:r>
              <a:rPr lang="en-US" b="1" dirty="0" err="1"/>
              <a:t>IntroToDeepLearning.com</a:t>
            </a:r>
            <a:endParaRPr lang="en-US" b="1" dirty="0"/>
          </a:p>
          <a:p>
            <a:pPr lvl="1"/>
            <a:r>
              <a:rPr lang="en-US" dirty="0"/>
              <a:t>MIT course with online material and slides</a:t>
            </a:r>
          </a:p>
          <a:p>
            <a:r>
              <a:rPr lang="en-US" b="1" dirty="0"/>
              <a:t>Online Tutorials</a:t>
            </a:r>
            <a:r>
              <a:rPr lang="en-US" dirty="0"/>
              <a:t>:</a:t>
            </a:r>
          </a:p>
          <a:p>
            <a:pPr lvl="1"/>
            <a:r>
              <a:rPr lang="en-US" dirty="0"/>
              <a:t>3Blue1Brown Online Video Series: </a:t>
            </a:r>
            <a:r>
              <a:rPr lang="en-US" dirty="0">
                <a:hlinkClick r:id="rId4"/>
              </a:rPr>
              <a:t>https://www.youtube.com/playlist?list=PLZHQObOWTQDNU6R1_67000Dx_ZCJB-3pi</a:t>
            </a:r>
            <a:endParaRPr lang="en-US" dirty="0"/>
          </a:p>
          <a:p>
            <a:pPr lvl="1"/>
            <a:r>
              <a:rPr lang="en-US" dirty="0" err="1"/>
              <a:t>Pytorch</a:t>
            </a:r>
            <a:r>
              <a:rPr lang="en-US" dirty="0"/>
              <a:t>  </a:t>
            </a:r>
            <a:r>
              <a:rPr lang="en-US" dirty="0">
                <a:hlinkClick r:id="rId5"/>
              </a:rPr>
              <a:t>https://pytorch.org/tutorials/</a:t>
            </a:r>
            <a:endParaRPr lang="en-US" dirty="0"/>
          </a:p>
          <a:p>
            <a:pPr lvl="1"/>
            <a:r>
              <a:rPr lang="en-US" dirty="0"/>
              <a:t>TensorFlow: </a:t>
            </a:r>
            <a:r>
              <a:rPr lang="en-US" dirty="0">
                <a:hlinkClick r:id="rId6"/>
              </a:rPr>
              <a:t>https://www.tensorflow.org/tutorials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763323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CFCC-6E2D-DD4F-BC45-EECDF1B678BE}"/>
              </a:ext>
            </a:extLst>
          </p:cNvPr>
          <p:cNvSpPr>
            <a:spLocks noGrp="1"/>
          </p:cNvSpPr>
          <p:nvPr>
            <p:ph type="title"/>
          </p:nvPr>
        </p:nvSpPr>
        <p:spPr/>
        <p:txBody>
          <a:bodyPr/>
          <a:lstStyle/>
          <a:p>
            <a:r>
              <a:rPr lang="en-US" dirty="0"/>
              <a:t>End Lecture</a:t>
            </a:r>
          </a:p>
        </p:txBody>
      </p:sp>
      <p:sp>
        <p:nvSpPr>
          <p:cNvPr id="3" name="Content Placeholder 2">
            <a:extLst>
              <a:ext uri="{FF2B5EF4-FFF2-40B4-BE49-F238E27FC236}">
                <a16:creationId xmlns:a16="http://schemas.microsoft.com/office/drawing/2014/main" id="{D316B46F-D5AD-AF40-9B8F-D9FD618859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98281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196FC-3903-7B4D-9048-A3A23FCA1C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375873-B8C2-124B-9C4E-0FB0C4EADC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094842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82562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2209" y="250030"/>
            <a:ext cx="10081591" cy="1325563"/>
          </a:xfrm>
        </p:spPr>
        <p:txBody>
          <a:bodyPr/>
          <a:lstStyle/>
          <a:p>
            <a:r>
              <a:rPr lang="en-US" dirty="0">
                <a:solidFill>
                  <a:schemeClr val="bg1"/>
                </a:solidFill>
              </a:rPr>
              <a:t>Biological Circuit Dynamics</a:t>
            </a:r>
          </a:p>
        </p:txBody>
      </p:sp>
      <p:sp>
        <p:nvSpPr>
          <p:cNvPr id="5" name="Rectangle 4"/>
          <p:cNvSpPr/>
          <p:nvPr/>
        </p:nvSpPr>
        <p:spPr>
          <a:xfrm>
            <a:off x="0" y="0"/>
            <a:ext cx="838200" cy="182562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1">
                  <a:lumMod val="60000"/>
                  <a:lumOff val="40000"/>
                </a:schemeClr>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7305" t="37365" r="54870" b="60409"/>
          <a:stretch/>
        </p:blipFill>
        <p:spPr>
          <a:xfrm>
            <a:off x="419100" y="2087286"/>
            <a:ext cx="4168942" cy="673797"/>
          </a:xfrm>
          <a:prstGeom prst="rect">
            <a:avLst/>
          </a:prstGeom>
        </p:spPr>
      </p:pic>
      <p:sp>
        <p:nvSpPr>
          <p:cNvPr id="14" name="TextBox 13"/>
          <p:cNvSpPr txBox="1"/>
          <p:nvPr/>
        </p:nvSpPr>
        <p:spPr>
          <a:xfrm>
            <a:off x="2899437" y="6409155"/>
            <a:ext cx="1379621" cy="369332"/>
          </a:xfrm>
          <a:prstGeom prst="rect">
            <a:avLst/>
          </a:prstGeom>
          <a:noFill/>
        </p:spPr>
        <p:txBody>
          <a:bodyPr wrap="square" rtlCol="0">
            <a:spAutoFit/>
          </a:bodyPr>
          <a:lstStyle/>
          <a:p>
            <a:r>
              <a:rPr lang="en-US"/>
              <a:t>Time (min)</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71" y="2793590"/>
            <a:ext cx="11200605" cy="3886027"/>
          </a:xfrm>
          <a:prstGeom prst="rect">
            <a:avLst/>
          </a:prstGeom>
        </p:spPr>
      </p:pic>
      <p:sp>
        <p:nvSpPr>
          <p:cNvPr id="16" name="TextBox 15"/>
          <p:cNvSpPr txBox="1"/>
          <p:nvPr/>
        </p:nvSpPr>
        <p:spPr>
          <a:xfrm>
            <a:off x="2288893" y="2912193"/>
            <a:ext cx="3980330" cy="400110"/>
          </a:xfrm>
          <a:prstGeom prst="rect">
            <a:avLst/>
          </a:prstGeom>
          <a:noFill/>
        </p:spPr>
        <p:txBody>
          <a:bodyPr wrap="square" rtlCol="0">
            <a:spAutoFit/>
          </a:bodyPr>
          <a:lstStyle/>
          <a:p>
            <a:r>
              <a:rPr lang="en-US" sz="2000" b="1" dirty="0"/>
              <a:t>Fluorescence vs Time</a:t>
            </a:r>
          </a:p>
        </p:txBody>
      </p:sp>
      <p:sp>
        <p:nvSpPr>
          <p:cNvPr id="17" name="TextBox 16"/>
          <p:cNvSpPr txBox="1"/>
          <p:nvPr/>
        </p:nvSpPr>
        <p:spPr>
          <a:xfrm>
            <a:off x="7968034" y="2912193"/>
            <a:ext cx="4695218" cy="400110"/>
          </a:xfrm>
          <a:prstGeom prst="rect">
            <a:avLst/>
          </a:prstGeom>
          <a:noFill/>
        </p:spPr>
        <p:txBody>
          <a:bodyPr wrap="square" rtlCol="0">
            <a:spAutoFit/>
          </a:bodyPr>
          <a:lstStyle/>
          <a:p>
            <a:r>
              <a:rPr lang="en-US" sz="2000" b="1" dirty="0"/>
              <a:t>Fluorescence </a:t>
            </a:r>
            <a:r>
              <a:rPr lang="en-US" sz="2000" b="1"/>
              <a:t>vs Estradiol</a:t>
            </a:r>
            <a:endParaRPr lang="en-US" sz="2000" b="1" dirty="0"/>
          </a:p>
        </p:txBody>
      </p:sp>
    </p:spTree>
    <p:extLst>
      <p:ext uri="{BB962C8B-B14F-4D97-AF65-F5344CB8AC3E}">
        <p14:creationId xmlns:p14="http://schemas.microsoft.com/office/powerpoint/2010/main" val="235711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134E-5D3A-034F-816C-25A0EEDF33C5}"/>
              </a:ext>
            </a:extLst>
          </p:cNvPr>
          <p:cNvSpPr>
            <a:spLocks noGrp="1"/>
          </p:cNvSpPr>
          <p:nvPr>
            <p:ph type="title"/>
          </p:nvPr>
        </p:nvSpPr>
        <p:spPr/>
        <p:txBody>
          <a:bodyPr/>
          <a:lstStyle/>
          <a:p>
            <a:r>
              <a:rPr lang="en-US" dirty="0"/>
              <a:t>Grand Challenge: Machine Design of Cells and Cell Behaviors from ‘Parts’</a:t>
            </a:r>
          </a:p>
        </p:txBody>
      </p:sp>
      <p:pic>
        <p:nvPicPr>
          <p:cNvPr id="4" name="Picture 3">
            <a:extLst>
              <a:ext uri="{FF2B5EF4-FFF2-40B4-BE49-F238E27FC236}">
                <a16:creationId xmlns:a16="http://schemas.microsoft.com/office/drawing/2014/main" id="{1603AC96-485A-3247-ADC0-690E2BC34A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9459" y="1955191"/>
            <a:ext cx="8716963"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AE728B3-9266-B04C-A912-EA00EDDC7112}"/>
              </a:ext>
            </a:extLst>
          </p:cNvPr>
          <p:cNvSpPr txBox="1"/>
          <p:nvPr/>
        </p:nvSpPr>
        <p:spPr>
          <a:xfrm>
            <a:off x="8864883" y="5971050"/>
            <a:ext cx="2763078" cy="369332"/>
          </a:xfrm>
          <a:prstGeom prst="rect">
            <a:avLst/>
          </a:prstGeom>
          <a:noFill/>
        </p:spPr>
        <p:txBody>
          <a:bodyPr wrap="square" rtlCol="0">
            <a:spAutoFit/>
          </a:bodyPr>
          <a:lstStyle/>
          <a:p>
            <a:r>
              <a:rPr lang="en-US" dirty="0"/>
              <a:t>Image from Jim Collins</a:t>
            </a:r>
          </a:p>
        </p:txBody>
      </p:sp>
    </p:spTree>
    <p:extLst>
      <p:ext uri="{BB962C8B-B14F-4D97-AF65-F5344CB8AC3E}">
        <p14:creationId xmlns:p14="http://schemas.microsoft.com/office/powerpoint/2010/main" val="265999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783-3184-E642-9DA5-392E59CD99E1}"/>
              </a:ext>
            </a:extLst>
          </p:cNvPr>
          <p:cNvSpPr>
            <a:spLocks noGrp="1"/>
          </p:cNvSpPr>
          <p:nvPr>
            <p:ph type="title"/>
          </p:nvPr>
        </p:nvSpPr>
        <p:spPr/>
        <p:txBody>
          <a:bodyPr/>
          <a:lstStyle/>
          <a:p>
            <a:r>
              <a:rPr lang="en-US" dirty="0"/>
              <a:t>Biological Implementation: Yeast CRISPR dCas9-Mxi1 Circuits </a:t>
            </a:r>
          </a:p>
        </p:txBody>
      </p:sp>
      <p:pic>
        <p:nvPicPr>
          <p:cNvPr id="6" name="Picture 5">
            <a:extLst>
              <a:ext uri="{FF2B5EF4-FFF2-40B4-BE49-F238E27FC236}">
                <a16:creationId xmlns:a16="http://schemas.microsoft.com/office/drawing/2014/main" id="{DD36704B-DC21-E949-BF15-0C18A644EEBA}"/>
              </a:ext>
            </a:extLst>
          </p:cNvPr>
          <p:cNvPicPr>
            <a:picLocks noChangeAspect="1"/>
          </p:cNvPicPr>
          <p:nvPr/>
        </p:nvPicPr>
        <p:blipFill rotWithShape="1">
          <a:blip r:embed="rId2">
            <a:extLst>
              <a:ext uri="{28A0092B-C50C-407E-A947-70E740481C1C}">
                <a14:useLocalDpi xmlns:a14="http://schemas.microsoft.com/office/drawing/2010/main" val="0"/>
              </a:ext>
            </a:extLst>
          </a:blip>
          <a:srcRect r="53388" b="51498"/>
          <a:stretch/>
        </p:blipFill>
        <p:spPr>
          <a:xfrm>
            <a:off x="1097280" y="2101339"/>
            <a:ext cx="2297465" cy="4065963"/>
          </a:xfrm>
          <a:prstGeom prst="rect">
            <a:avLst/>
          </a:prstGeom>
        </p:spPr>
      </p:pic>
      <p:pic>
        <p:nvPicPr>
          <p:cNvPr id="7" name="Picture 6">
            <a:extLst>
              <a:ext uri="{FF2B5EF4-FFF2-40B4-BE49-F238E27FC236}">
                <a16:creationId xmlns:a16="http://schemas.microsoft.com/office/drawing/2014/main" id="{C475EA99-B9FA-2A4C-99F2-1C13486E3FEC}"/>
              </a:ext>
            </a:extLst>
          </p:cNvPr>
          <p:cNvPicPr>
            <a:picLocks noChangeAspect="1"/>
          </p:cNvPicPr>
          <p:nvPr/>
        </p:nvPicPr>
        <p:blipFill rotWithShape="1">
          <a:blip r:embed="rId2">
            <a:extLst>
              <a:ext uri="{28A0092B-C50C-407E-A947-70E740481C1C}">
                <a14:useLocalDpi xmlns:a14="http://schemas.microsoft.com/office/drawing/2010/main" val="0"/>
              </a:ext>
            </a:extLst>
          </a:blip>
          <a:srcRect t="48502"/>
          <a:stretch/>
        </p:blipFill>
        <p:spPr>
          <a:xfrm>
            <a:off x="6624211" y="1967859"/>
            <a:ext cx="4794680" cy="4199444"/>
          </a:xfrm>
          <a:prstGeom prst="rect">
            <a:avLst/>
          </a:prstGeom>
        </p:spPr>
      </p:pic>
      <p:pic>
        <p:nvPicPr>
          <p:cNvPr id="8" name="Picture 7">
            <a:extLst>
              <a:ext uri="{FF2B5EF4-FFF2-40B4-BE49-F238E27FC236}">
                <a16:creationId xmlns:a16="http://schemas.microsoft.com/office/drawing/2014/main" id="{DEEA2988-AA91-D845-89FB-B389B89721D6}"/>
              </a:ext>
            </a:extLst>
          </p:cNvPr>
          <p:cNvPicPr>
            <a:picLocks noChangeAspect="1"/>
          </p:cNvPicPr>
          <p:nvPr/>
        </p:nvPicPr>
        <p:blipFill rotWithShape="1">
          <a:blip r:embed="rId2">
            <a:extLst>
              <a:ext uri="{28A0092B-C50C-407E-A947-70E740481C1C}">
                <a14:useLocalDpi xmlns:a14="http://schemas.microsoft.com/office/drawing/2010/main" val="0"/>
              </a:ext>
            </a:extLst>
          </a:blip>
          <a:srcRect l="63560" t="-976" r="1169" b="52474"/>
          <a:stretch/>
        </p:blipFill>
        <p:spPr>
          <a:xfrm>
            <a:off x="3523167" y="1947823"/>
            <a:ext cx="1738477" cy="4065963"/>
          </a:xfrm>
          <a:prstGeom prst="rect">
            <a:avLst/>
          </a:prstGeom>
        </p:spPr>
      </p:pic>
    </p:spTree>
    <p:extLst>
      <p:ext uri="{BB962C8B-B14F-4D97-AF65-F5344CB8AC3E}">
        <p14:creationId xmlns:p14="http://schemas.microsoft.com/office/powerpoint/2010/main" val="37512614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82562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2209" y="250030"/>
            <a:ext cx="10081591" cy="1325563"/>
          </a:xfrm>
        </p:spPr>
        <p:txBody>
          <a:bodyPr/>
          <a:lstStyle/>
          <a:p>
            <a:r>
              <a:rPr lang="en-US" dirty="0">
                <a:solidFill>
                  <a:schemeClr val="bg1"/>
                </a:solidFill>
              </a:rPr>
              <a:t>Biological NOR Gates</a:t>
            </a:r>
          </a:p>
        </p:txBody>
      </p:sp>
      <p:sp>
        <p:nvSpPr>
          <p:cNvPr id="5" name="Rectangle 4"/>
          <p:cNvSpPr/>
          <p:nvPr/>
        </p:nvSpPr>
        <p:spPr>
          <a:xfrm>
            <a:off x="0" y="0"/>
            <a:ext cx="838200" cy="182562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1">
                  <a:lumMod val="60000"/>
                  <a:lumOff val="40000"/>
                </a:schemeClr>
              </a:solidFill>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9727"/>
          <a:stretch/>
        </p:blipFill>
        <p:spPr>
          <a:xfrm>
            <a:off x="838200" y="1940718"/>
            <a:ext cx="10213395" cy="4753665"/>
          </a:xfrm>
          <a:prstGeom prst="rect">
            <a:avLst/>
          </a:prstGeom>
        </p:spPr>
      </p:pic>
    </p:spTree>
    <p:extLst>
      <p:ext uri="{BB962C8B-B14F-4D97-AF65-F5344CB8AC3E}">
        <p14:creationId xmlns:p14="http://schemas.microsoft.com/office/powerpoint/2010/main" val="39399970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82562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2209" y="250030"/>
            <a:ext cx="10081591" cy="1325563"/>
          </a:xfrm>
        </p:spPr>
        <p:txBody>
          <a:bodyPr/>
          <a:lstStyle/>
          <a:p>
            <a:r>
              <a:rPr lang="en-US" dirty="0">
                <a:solidFill>
                  <a:schemeClr val="bg1"/>
                </a:solidFill>
              </a:rPr>
              <a:t>Biological Circuit Dynamics</a:t>
            </a:r>
          </a:p>
        </p:txBody>
      </p:sp>
      <p:sp>
        <p:nvSpPr>
          <p:cNvPr id="5" name="Rectangle 4"/>
          <p:cNvSpPr/>
          <p:nvPr/>
        </p:nvSpPr>
        <p:spPr>
          <a:xfrm>
            <a:off x="0" y="0"/>
            <a:ext cx="838200" cy="182562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3" name="TextBox 2"/>
          <p:cNvSpPr txBox="1"/>
          <p:nvPr/>
        </p:nvSpPr>
        <p:spPr>
          <a:xfrm>
            <a:off x="2899437" y="6409155"/>
            <a:ext cx="1379621" cy="369332"/>
          </a:xfrm>
          <a:prstGeom prst="rect">
            <a:avLst/>
          </a:prstGeom>
          <a:noFill/>
        </p:spPr>
        <p:txBody>
          <a:bodyPr wrap="square" rtlCol="0">
            <a:spAutoFit/>
          </a:bodyPr>
          <a:lstStyle/>
          <a:p>
            <a:r>
              <a:rPr lang="en-US"/>
              <a:t>Time (min)</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9616" t="33644" r="55431" b="62688"/>
          <a:stretch/>
        </p:blipFill>
        <p:spPr>
          <a:xfrm>
            <a:off x="419100" y="1825623"/>
            <a:ext cx="3497178" cy="111011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815" y="2752514"/>
            <a:ext cx="11229660" cy="3886027"/>
          </a:xfrm>
          <a:prstGeom prst="rect">
            <a:avLst/>
          </a:prstGeom>
        </p:spPr>
      </p:pic>
      <p:sp>
        <p:nvSpPr>
          <p:cNvPr id="12" name="TextBox 11"/>
          <p:cNvSpPr txBox="1"/>
          <p:nvPr/>
        </p:nvSpPr>
        <p:spPr>
          <a:xfrm>
            <a:off x="2288893" y="2912193"/>
            <a:ext cx="3980330" cy="400110"/>
          </a:xfrm>
          <a:prstGeom prst="rect">
            <a:avLst/>
          </a:prstGeom>
          <a:noFill/>
        </p:spPr>
        <p:txBody>
          <a:bodyPr wrap="square" rtlCol="0">
            <a:spAutoFit/>
          </a:bodyPr>
          <a:lstStyle/>
          <a:p>
            <a:r>
              <a:rPr lang="en-US" sz="2000" b="1" dirty="0"/>
              <a:t>Fluorescence vs Time</a:t>
            </a:r>
          </a:p>
        </p:txBody>
      </p:sp>
      <p:sp>
        <p:nvSpPr>
          <p:cNvPr id="13" name="TextBox 12"/>
          <p:cNvSpPr txBox="1"/>
          <p:nvPr/>
        </p:nvSpPr>
        <p:spPr>
          <a:xfrm>
            <a:off x="7968034" y="2912193"/>
            <a:ext cx="4695218" cy="400110"/>
          </a:xfrm>
          <a:prstGeom prst="rect">
            <a:avLst/>
          </a:prstGeom>
          <a:noFill/>
        </p:spPr>
        <p:txBody>
          <a:bodyPr wrap="square" rtlCol="0">
            <a:spAutoFit/>
          </a:bodyPr>
          <a:lstStyle/>
          <a:p>
            <a:r>
              <a:rPr lang="en-US" sz="2000" b="1" dirty="0"/>
              <a:t>Fluorescence </a:t>
            </a:r>
            <a:r>
              <a:rPr lang="en-US" sz="2000" b="1"/>
              <a:t>vs Estradiol</a:t>
            </a:r>
            <a:endParaRPr lang="en-US" sz="2000" b="1" dirty="0"/>
          </a:p>
        </p:txBody>
      </p:sp>
    </p:spTree>
    <p:extLst>
      <p:ext uri="{BB962C8B-B14F-4D97-AF65-F5344CB8AC3E}">
        <p14:creationId xmlns:p14="http://schemas.microsoft.com/office/powerpoint/2010/main" val="41930261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134E-5D3A-034F-816C-25A0EEDF33C5}"/>
              </a:ext>
            </a:extLst>
          </p:cNvPr>
          <p:cNvSpPr>
            <a:spLocks noGrp="1"/>
          </p:cNvSpPr>
          <p:nvPr>
            <p:ph type="title"/>
          </p:nvPr>
        </p:nvSpPr>
        <p:spPr/>
        <p:txBody>
          <a:bodyPr/>
          <a:lstStyle/>
          <a:p>
            <a:r>
              <a:rPr lang="en-US" dirty="0"/>
              <a:t>Formulating the Design Problem </a:t>
            </a:r>
          </a:p>
        </p:txBody>
      </p:sp>
      <p:sp>
        <p:nvSpPr>
          <p:cNvPr id="3" name="TextBox 2">
            <a:extLst>
              <a:ext uri="{FF2B5EF4-FFF2-40B4-BE49-F238E27FC236}">
                <a16:creationId xmlns:a16="http://schemas.microsoft.com/office/drawing/2014/main" id="{43C5CAED-E265-E54F-95DA-974C7AED6154}"/>
              </a:ext>
            </a:extLst>
          </p:cNvPr>
          <p:cNvSpPr txBox="1"/>
          <p:nvPr/>
        </p:nvSpPr>
        <p:spPr>
          <a:xfrm>
            <a:off x="1097280" y="2232512"/>
            <a:ext cx="9044609" cy="3539430"/>
          </a:xfrm>
          <a:prstGeom prst="rect">
            <a:avLst/>
          </a:prstGeom>
          <a:noFill/>
        </p:spPr>
        <p:txBody>
          <a:bodyPr wrap="square" rtlCol="0">
            <a:spAutoFit/>
          </a:bodyPr>
          <a:lstStyle/>
          <a:p>
            <a:r>
              <a:rPr lang="en-US" sz="3200" b="1" dirty="0"/>
              <a:t>Want: </a:t>
            </a:r>
            <a:r>
              <a:rPr lang="en-US" sz="3200" dirty="0"/>
              <a:t>Neural net that designs cell circuits from a list of parts and goal specification</a:t>
            </a:r>
          </a:p>
          <a:p>
            <a:endParaRPr lang="en-US" sz="3200" b="1" dirty="0"/>
          </a:p>
          <a:p>
            <a:r>
              <a:rPr lang="en-US" sz="3200" b="1" dirty="0"/>
              <a:t>Need #1: </a:t>
            </a:r>
            <a:r>
              <a:rPr lang="en-US" sz="3200" dirty="0"/>
              <a:t>Many varied examples of genetic circuits</a:t>
            </a:r>
          </a:p>
          <a:p>
            <a:endParaRPr lang="en-US" sz="3200" b="1" dirty="0"/>
          </a:p>
          <a:p>
            <a:r>
              <a:rPr lang="en-US" sz="3200" b="1" dirty="0"/>
              <a:t>Need #2: </a:t>
            </a:r>
            <a:r>
              <a:rPr lang="en-US" sz="3200" dirty="0"/>
              <a:t>Extracting goal specifications from genetic circuits</a:t>
            </a:r>
            <a:endParaRPr lang="en-US" sz="3200" b="1" dirty="0"/>
          </a:p>
        </p:txBody>
      </p:sp>
    </p:spTree>
    <p:extLst>
      <p:ext uri="{BB962C8B-B14F-4D97-AF65-F5344CB8AC3E}">
        <p14:creationId xmlns:p14="http://schemas.microsoft.com/office/powerpoint/2010/main" val="270192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F822-1FDD-4243-A4C5-D956107EE426}"/>
              </a:ext>
            </a:extLst>
          </p:cNvPr>
          <p:cNvSpPr>
            <a:spLocks noGrp="1"/>
          </p:cNvSpPr>
          <p:nvPr>
            <p:ph type="title"/>
          </p:nvPr>
        </p:nvSpPr>
        <p:spPr/>
        <p:txBody>
          <a:bodyPr/>
          <a:lstStyle/>
          <a:p>
            <a:r>
              <a:rPr lang="en-US" dirty="0"/>
              <a:t>Python Frameworks for Deep Learning</a:t>
            </a:r>
          </a:p>
        </p:txBody>
      </p:sp>
      <p:pic>
        <p:nvPicPr>
          <p:cNvPr id="5" name="Picture 4">
            <a:extLst>
              <a:ext uri="{FF2B5EF4-FFF2-40B4-BE49-F238E27FC236}">
                <a16:creationId xmlns:a16="http://schemas.microsoft.com/office/drawing/2014/main" id="{8764D2D0-5810-9940-B7C6-AF33EFA45361}"/>
              </a:ext>
            </a:extLst>
          </p:cNvPr>
          <p:cNvPicPr>
            <a:picLocks noChangeAspect="1"/>
          </p:cNvPicPr>
          <p:nvPr/>
        </p:nvPicPr>
        <p:blipFill>
          <a:blip r:embed="rId2"/>
          <a:stretch>
            <a:fillRect/>
          </a:stretch>
        </p:blipFill>
        <p:spPr>
          <a:xfrm>
            <a:off x="917051" y="1908314"/>
            <a:ext cx="6884174" cy="4425540"/>
          </a:xfrm>
          <a:prstGeom prst="rect">
            <a:avLst/>
          </a:prstGeom>
        </p:spPr>
      </p:pic>
    </p:spTree>
    <p:extLst>
      <p:ext uri="{BB962C8B-B14F-4D97-AF65-F5344CB8AC3E}">
        <p14:creationId xmlns:p14="http://schemas.microsoft.com/office/powerpoint/2010/main" val="3627392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F822-1FDD-4243-A4C5-D956107EE426}"/>
              </a:ext>
            </a:extLst>
          </p:cNvPr>
          <p:cNvSpPr>
            <a:spLocks noGrp="1"/>
          </p:cNvSpPr>
          <p:nvPr>
            <p:ph type="title"/>
          </p:nvPr>
        </p:nvSpPr>
        <p:spPr/>
        <p:txBody>
          <a:bodyPr/>
          <a:lstStyle/>
          <a:p>
            <a:r>
              <a:rPr lang="en-US" dirty="0"/>
              <a:t>Python Frameworks for Deep Learning</a:t>
            </a:r>
          </a:p>
        </p:txBody>
      </p:sp>
      <p:pic>
        <p:nvPicPr>
          <p:cNvPr id="5" name="Picture 4">
            <a:extLst>
              <a:ext uri="{FF2B5EF4-FFF2-40B4-BE49-F238E27FC236}">
                <a16:creationId xmlns:a16="http://schemas.microsoft.com/office/drawing/2014/main" id="{8764D2D0-5810-9940-B7C6-AF33EFA45361}"/>
              </a:ext>
            </a:extLst>
          </p:cNvPr>
          <p:cNvPicPr>
            <a:picLocks noChangeAspect="1"/>
          </p:cNvPicPr>
          <p:nvPr/>
        </p:nvPicPr>
        <p:blipFill>
          <a:blip r:embed="rId2"/>
          <a:stretch>
            <a:fillRect/>
          </a:stretch>
        </p:blipFill>
        <p:spPr>
          <a:xfrm>
            <a:off x="917051" y="1908314"/>
            <a:ext cx="6884174" cy="4425540"/>
          </a:xfrm>
          <a:prstGeom prst="rect">
            <a:avLst/>
          </a:prstGeom>
        </p:spPr>
      </p:pic>
      <p:pic>
        <p:nvPicPr>
          <p:cNvPr id="4" name="Picture 3">
            <a:extLst>
              <a:ext uri="{FF2B5EF4-FFF2-40B4-BE49-F238E27FC236}">
                <a16:creationId xmlns:a16="http://schemas.microsoft.com/office/drawing/2014/main" id="{0CAFFEEF-257E-3240-81F3-6D7E3305D1E1}"/>
              </a:ext>
            </a:extLst>
          </p:cNvPr>
          <p:cNvPicPr>
            <a:picLocks noChangeAspect="1"/>
          </p:cNvPicPr>
          <p:nvPr/>
        </p:nvPicPr>
        <p:blipFill>
          <a:blip r:embed="rId3"/>
          <a:stretch>
            <a:fillRect/>
          </a:stretch>
        </p:blipFill>
        <p:spPr>
          <a:xfrm>
            <a:off x="7334436" y="2406584"/>
            <a:ext cx="4116447" cy="3429000"/>
          </a:xfrm>
          <a:prstGeom prst="rect">
            <a:avLst/>
          </a:prstGeom>
        </p:spPr>
      </p:pic>
    </p:spTree>
    <p:extLst>
      <p:ext uri="{BB962C8B-B14F-4D97-AF65-F5344CB8AC3E}">
        <p14:creationId xmlns:p14="http://schemas.microsoft.com/office/powerpoint/2010/main" val="4278093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BFCC4E-1B8E-744F-B596-5C3196E290CC}"/>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dirty="0">
                <a:solidFill>
                  <a:srgbClr val="FFFFFF"/>
                </a:solidFill>
              </a:rPr>
              <a:t>Demystifying Neural Networks</a:t>
            </a:r>
          </a:p>
        </p:txBody>
      </p:sp>
    </p:spTree>
    <p:extLst>
      <p:ext uri="{BB962C8B-B14F-4D97-AF65-F5344CB8AC3E}">
        <p14:creationId xmlns:p14="http://schemas.microsoft.com/office/powerpoint/2010/main" val="101357858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9044913-68D7-284F-8978-5E39D945DE9B}"/>
              </a:ext>
            </a:extLst>
          </p:cNvPr>
          <p:cNvPicPr>
            <a:picLocks noChangeAspect="1"/>
          </p:cNvPicPr>
          <p:nvPr/>
        </p:nvPicPr>
        <p:blipFill rotWithShape="1">
          <a:blip r:embed="rId2"/>
          <a:srcRect t="10414"/>
          <a:stretch/>
        </p:blipFill>
        <p:spPr>
          <a:xfrm>
            <a:off x="-32" y="10"/>
            <a:ext cx="12192031" cy="4915066"/>
          </a:xfrm>
          <a:prstGeom prst="rect">
            <a:avLst/>
          </a:prstGeom>
        </p:spPr>
      </p:pic>
      <p:sp>
        <p:nvSpPr>
          <p:cNvPr id="22" name="Rectangle 21">
            <a:extLst>
              <a:ext uri="{FF2B5EF4-FFF2-40B4-BE49-F238E27FC236}">
                <a16:creationId xmlns:a16="http://schemas.microsoft.com/office/drawing/2014/main" id="{278593E4-9F18-4133-8E6D-49F2BD5E1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CFD18C-0DE6-BD45-9585-38D1F3F05FDF}"/>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Perceptron/Neuron: Forward Propagation</a:t>
            </a:r>
          </a:p>
        </p:txBody>
      </p:sp>
      <p:sp>
        <p:nvSpPr>
          <p:cNvPr id="24" name="Rectangle 23">
            <a:extLst>
              <a:ext uri="{FF2B5EF4-FFF2-40B4-BE49-F238E27FC236}">
                <a16:creationId xmlns:a16="http://schemas.microsoft.com/office/drawing/2014/main" id="{482D7CB0-CBA7-460E-824A-FAAA7D333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23707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9044913-68D7-284F-8978-5E39D945DE9B}"/>
              </a:ext>
            </a:extLst>
          </p:cNvPr>
          <p:cNvPicPr>
            <a:picLocks noChangeAspect="1"/>
          </p:cNvPicPr>
          <p:nvPr/>
        </p:nvPicPr>
        <p:blipFill rotWithShape="1">
          <a:blip r:embed="rId2"/>
          <a:srcRect t="10414"/>
          <a:stretch/>
        </p:blipFill>
        <p:spPr>
          <a:xfrm>
            <a:off x="-32" y="10"/>
            <a:ext cx="12192031" cy="4915066"/>
          </a:xfrm>
          <a:prstGeom prst="rect">
            <a:avLst/>
          </a:prstGeom>
        </p:spPr>
      </p:pic>
      <p:pic>
        <p:nvPicPr>
          <p:cNvPr id="12" name="Picture 11">
            <a:extLst>
              <a:ext uri="{FF2B5EF4-FFF2-40B4-BE49-F238E27FC236}">
                <a16:creationId xmlns:a16="http://schemas.microsoft.com/office/drawing/2014/main" id="{DB6D38D9-23B9-F044-9886-3D9DCF0E718B}"/>
              </a:ext>
            </a:extLst>
          </p:cNvPr>
          <p:cNvPicPr>
            <a:picLocks noChangeAspect="1"/>
          </p:cNvPicPr>
          <p:nvPr/>
        </p:nvPicPr>
        <p:blipFill>
          <a:blip r:embed="rId3"/>
          <a:stretch>
            <a:fillRect/>
          </a:stretch>
        </p:blipFill>
        <p:spPr>
          <a:xfrm>
            <a:off x="7904892" y="3429000"/>
            <a:ext cx="3911600" cy="1549400"/>
          </a:xfrm>
          <a:prstGeom prst="rect">
            <a:avLst/>
          </a:prstGeom>
        </p:spPr>
      </p:pic>
    </p:spTree>
    <p:extLst>
      <p:ext uri="{BB962C8B-B14F-4D97-AF65-F5344CB8AC3E}">
        <p14:creationId xmlns:p14="http://schemas.microsoft.com/office/powerpoint/2010/main" val="2584977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9044913-68D7-284F-8978-5E39D945DE9B}"/>
              </a:ext>
            </a:extLst>
          </p:cNvPr>
          <p:cNvPicPr>
            <a:picLocks noChangeAspect="1"/>
          </p:cNvPicPr>
          <p:nvPr/>
        </p:nvPicPr>
        <p:blipFill rotWithShape="1">
          <a:blip r:embed="rId2"/>
          <a:srcRect t="10414"/>
          <a:stretch/>
        </p:blipFill>
        <p:spPr>
          <a:xfrm>
            <a:off x="-32" y="10"/>
            <a:ext cx="12192031" cy="4915066"/>
          </a:xfrm>
          <a:prstGeom prst="rect">
            <a:avLst/>
          </a:prstGeom>
        </p:spPr>
      </p:pic>
      <p:pic>
        <p:nvPicPr>
          <p:cNvPr id="12" name="Picture 11">
            <a:extLst>
              <a:ext uri="{FF2B5EF4-FFF2-40B4-BE49-F238E27FC236}">
                <a16:creationId xmlns:a16="http://schemas.microsoft.com/office/drawing/2014/main" id="{DB6D38D9-23B9-F044-9886-3D9DCF0E718B}"/>
              </a:ext>
            </a:extLst>
          </p:cNvPr>
          <p:cNvPicPr>
            <a:picLocks noChangeAspect="1"/>
          </p:cNvPicPr>
          <p:nvPr/>
        </p:nvPicPr>
        <p:blipFill>
          <a:blip r:embed="rId3"/>
          <a:stretch>
            <a:fillRect/>
          </a:stretch>
        </p:blipFill>
        <p:spPr>
          <a:xfrm>
            <a:off x="7904892" y="3429000"/>
            <a:ext cx="3911600" cy="1549400"/>
          </a:xfrm>
          <a:prstGeom prst="rect">
            <a:avLst/>
          </a:prstGeom>
        </p:spPr>
      </p:pic>
      <p:sp>
        <p:nvSpPr>
          <p:cNvPr id="3" name="Rectangle 2">
            <a:extLst>
              <a:ext uri="{FF2B5EF4-FFF2-40B4-BE49-F238E27FC236}">
                <a16:creationId xmlns:a16="http://schemas.microsoft.com/office/drawing/2014/main" id="{813078B1-21E0-D941-AB7A-DA695C51464F}"/>
              </a:ext>
            </a:extLst>
          </p:cNvPr>
          <p:cNvSpPr/>
          <p:nvPr/>
        </p:nvSpPr>
        <p:spPr>
          <a:xfrm>
            <a:off x="60708" y="4208845"/>
            <a:ext cx="7668592" cy="1973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F139E6-28AB-2A4F-BA87-08AEDA42B092}"/>
              </a:ext>
            </a:extLst>
          </p:cNvPr>
          <p:cNvSpPr txBox="1"/>
          <p:nvPr/>
        </p:nvSpPr>
        <p:spPr>
          <a:xfrm>
            <a:off x="175561" y="4366256"/>
            <a:ext cx="7553739" cy="1815882"/>
          </a:xfrm>
          <a:prstGeom prst="rect">
            <a:avLst/>
          </a:prstGeom>
          <a:noFill/>
        </p:spPr>
        <p:txBody>
          <a:bodyPr wrap="square" rtlCol="0">
            <a:spAutoFit/>
          </a:bodyPr>
          <a:lstStyle/>
          <a:p>
            <a:r>
              <a:rPr lang="en-US" sz="2800" dirty="0"/>
              <a:t>There are always just 3 steps to a perceptron:</a:t>
            </a:r>
          </a:p>
          <a:p>
            <a:pPr marL="342900" indent="-342900">
              <a:buAutoNum type="arabicPeriod"/>
            </a:pPr>
            <a:r>
              <a:rPr lang="en-US" sz="2800" dirty="0"/>
              <a:t>Dot-product between weights (W) and inputs (X)</a:t>
            </a:r>
          </a:p>
          <a:p>
            <a:pPr marL="342900" indent="-342900">
              <a:buAutoNum type="arabicPeriod"/>
            </a:pPr>
            <a:r>
              <a:rPr lang="en-US" sz="2800" dirty="0"/>
              <a:t>Adding a bias (w0)</a:t>
            </a:r>
          </a:p>
          <a:p>
            <a:pPr marL="342900" indent="-342900">
              <a:buAutoNum type="arabicPeriod"/>
            </a:pPr>
            <a:r>
              <a:rPr lang="en-US" sz="2800" dirty="0"/>
              <a:t>Applying to an activation function</a:t>
            </a:r>
          </a:p>
        </p:txBody>
      </p:sp>
    </p:spTree>
    <p:extLst>
      <p:ext uri="{BB962C8B-B14F-4D97-AF65-F5344CB8AC3E}">
        <p14:creationId xmlns:p14="http://schemas.microsoft.com/office/powerpoint/2010/main" val="1195944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864A8-F353-A541-B25E-B1ABA3F92A22}"/>
              </a:ext>
            </a:extLst>
          </p:cNvPr>
          <p:cNvSpPr>
            <a:spLocks noGrp="1"/>
          </p:cNvSpPr>
          <p:nvPr>
            <p:ph type="title"/>
          </p:nvPr>
        </p:nvSpPr>
        <p:spPr/>
        <p:txBody>
          <a:bodyPr/>
          <a:lstStyle/>
          <a:p>
            <a:r>
              <a:rPr lang="en-US" dirty="0"/>
              <a:t>References for Deep Learning</a:t>
            </a:r>
          </a:p>
        </p:txBody>
      </p:sp>
      <p:sp>
        <p:nvSpPr>
          <p:cNvPr id="3" name="Content Placeholder 2">
            <a:extLst>
              <a:ext uri="{FF2B5EF4-FFF2-40B4-BE49-F238E27FC236}">
                <a16:creationId xmlns:a16="http://schemas.microsoft.com/office/drawing/2014/main" id="{C8FC0721-4D3C-4640-A746-855BFB502DC5}"/>
              </a:ext>
            </a:extLst>
          </p:cNvPr>
          <p:cNvSpPr>
            <a:spLocks noGrp="1"/>
          </p:cNvSpPr>
          <p:nvPr>
            <p:ph idx="1"/>
          </p:nvPr>
        </p:nvSpPr>
        <p:spPr/>
        <p:txBody>
          <a:bodyPr>
            <a:normAutofit fontScale="92500" lnSpcReduction="20000"/>
          </a:bodyPr>
          <a:lstStyle/>
          <a:p>
            <a:r>
              <a:rPr lang="en-US" b="1" dirty="0"/>
              <a:t>Deep Learning, Ian Goodfellow (2014) [there’s a free online version]</a:t>
            </a:r>
          </a:p>
          <a:p>
            <a:pPr lvl="1"/>
            <a:r>
              <a:rPr lang="en-US" dirty="0"/>
              <a:t>Complete academic reference for deep learning. Includes primer on linear algebra and machine learning</a:t>
            </a:r>
          </a:p>
          <a:p>
            <a:r>
              <a:rPr lang="en-US" b="1" dirty="0"/>
              <a:t>Hands-On Machine Learning with </a:t>
            </a:r>
            <a:r>
              <a:rPr lang="en-US" b="1" dirty="0" err="1"/>
              <a:t>Scikit</a:t>
            </a:r>
            <a:r>
              <a:rPr lang="en-US" b="1" dirty="0"/>
              <a:t>-Learn &amp; TensorFlow</a:t>
            </a:r>
            <a:r>
              <a:rPr lang="en-US" dirty="0"/>
              <a:t>, </a:t>
            </a:r>
            <a:r>
              <a:rPr lang="en-US" dirty="0" err="1"/>
              <a:t>Aurelien</a:t>
            </a:r>
            <a:r>
              <a:rPr lang="en-US" dirty="0"/>
              <a:t> </a:t>
            </a:r>
            <a:r>
              <a:rPr lang="en-US" dirty="0" err="1"/>
              <a:t>Geron</a:t>
            </a:r>
            <a:r>
              <a:rPr lang="en-US" dirty="0"/>
              <a:t> (2017)</a:t>
            </a:r>
          </a:p>
          <a:p>
            <a:pPr lvl="1"/>
            <a:r>
              <a:rPr lang="en-US" dirty="0">
                <a:hlinkClick r:id="rId2"/>
              </a:rPr>
              <a:t>https://www.oreilly.com/library/view/hands-on-machine-learning/9781491962282/</a:t>
            </a:r>
            <a:endParaRPr lang="en-US" dirty="0"/>
          </a:p>
          <a:p>
            <a:r>
              <a:rPr lang="en-US" b="1" dirty="0"/>
              <a:t>The Matrix Cookbook</a:t>
            </a:r>
            <a:r>
              <a:rPr lang="en-US" dirty="0"/>
              <a:t>, Pedersen &amp; Petersen (2012)</a:t>
            </a:r>
          </a:p>
          <a:p>
            <a:pPr lvl="1"/>
            <a:r>
              <a:rPr lang="en-US" dirty="0">
                <a:hlinkClick r:id="rId3"/>
              </a:rPr>
              <a:t>https://www.math.uwaterloo.ca/~hwolkowi/matrixcookbook.pdf</a:t>
            </a:r>
            <a:endParaRPr lang="en-US" dirty="0"/>
          </a:p>
          <a:p>
            <a:r>
              <a:rPr lang="en-US" b="1" dirty="0" err="1"/>
              <a:t>IntroToDeepLearning.com</a:t>
            </a:r>
            <a:endParaRPr lang="en-US" b="1" dirty="0"/>
          </a:p>
          <a:p>
            <a:pPr lvl="1"/>
            <a:r>
              <a:rPr lang="en-US" dirty="0"/>
              <a:t>MIT course with online material and slides</a:t>
            </a:r>
          </a:p>
          <a:p>
            <a:r>
              <a:rPr lang="en-US" b="1" dirty="0"/>
              <a:t>Online Tutorials</a:t>
            </a:r>
            <a:r>
              <a:rPr lang="en-US" dirty="0"/>
              <a:t>:</a:t>
            </a:r>
          </a:p>
          <a:p>
            <a:pPr lvl="1"/>
            <a:r>
              <a:rPr lang="en-US" dirty="0"/>
              <a:t>3Blue1Brown Online Video Series: </a:t>
            </a:r>
            <a:r>
              <a:rPr lang="en-US" dirty="0">
                <a:hlinkClick r:id="rId4"/>
              </a:rPr>
              <a:t>https://www.youtube.com/playlist?list=PLZHQObOWTQDNU6R1_67000Dx_ZCJB-3pi</a:t>
            </a:r>
            <a:endParaRPr lang="en-US" dirty="0"/>
          </a:p>
          <a:p>
            <a:pPr lvl="1"/>
            <a:r>
              <a:rPr lang="en-US" dirty="0" err="1"/>
              <a:t>Pytorch</a:t>
            </a:r>
            <a:r>
              <a:rPr lang="en-US" dirty="0"/>
              <a:t>  </a:t>
            </a:r>
            <a:r>
              <a:rPr lang="en-US" dirty="0">
                <a:hlinkClick r:id="rId5"/>
              </a:rPr>
              <a:t>https://pytorch.org/tutorials/</a:t>
            </a:r>
            <a:endParaRPr lang="en-US" dirty="0"/>
          </a:p>
          <a:p>
            <a:pPr lvl="1"/>
            <a:r>
              <a:rPr lang="en-US" dirty="0"/>
              <a:t>TensorFlow: </a:t>
            </a:r>
            <a:r>
              <a:rPr lang="en-US" dirty="0">
                <a:hlinkClick r:id="rId6"/>
              </a:rPr>
              <a:t>https://www.tensorflow.org/tutorials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71538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9044913-68D7-284F-8978-5E39D945DE9B}"/>
              </a:ext>
            </a:extLst>
          </p:cNvPr>
          <p:cNvPicPr>
            <a:picLocks noChangeAspect="1"/>
          </p:cNvPicPr>
          <p:nvPr/>
        </p:nvPicPr>
        <p:blipFill rotWithShape="1">
          <a:blip r:embed="rId2"/>
          <a:srcRect t="10414"/>
          <a:stretch/>
        </p:blipFill>
        <p:spPr>
          <a:xfrm>
            <a:off x="-32" y="10"/>
            <a:ext cx="12192031" cy="4915066"/>
          </a:xfrm>
          <a:prstGeom prst="rect">
            <a:avLst/>
          </a:prstGeom>
        </p:spPr>
      </p:pic>
      <p:pic>
        <p:nvPicPr>
          <p:cNvPr id="12" name="Picture 11">
            <a:extLst>
              <a:ext uri="{FF2B5EF4-FFF2-40B4-BE49-F238E27FC236}">
                <a16:creationId xmlns:a16="http://schemas.microsoft.com/office/drawing/2014/main" id="{DB6D38D9-23B9-F044-9886-3D9DCF0E718B}"/>
              </a:ext>
            </a:extLst>
          </p:cNvPr>
          <p:cNvPicPr>
            <a:picLocks noChangeAspect="1"/>
          </p:cNvPicPr>
          <p:nvPr/>
        </p:nvPicPr>
        <p:blipFill>
          <a:blip r:embed="rId3"/>
          <a:stretch>
            <a:fillRect/>
          </a:stretch>
        </p:blipFill>
        <p:spPr>
          <a:xfrm>
            <a:off x="7904892" y="3429000"/>
            <a:ext cx="3911600" cy="1549400"/>
          </a:xfrm>
          <a:prstGeom prst="rect">
            <a:avLst/>
          </a:prstGeom>
        </p:spPr>
      </p:pic>
      <p:pic>
        <p:nvPicPr>
          <p:cNvPr id="3" name="Picture 2">
            <a:extLst>
              <a:ext uri="{FF2B5EF4-FFF2-40B4-BE49-F238E27FC236}">
                <a16:creationId xmlns:a16="http://schemas.microsoft.com/office/drawing/2014/main" id="{7EFF92F0-0D82-A244-BE69-375A3C754811}"/>
              </a:ext>
            </a:extLst>
          </p:cNvPr>
          <p:cNvPicPr>
            <a:picLocks noChangeAspect="1"/>
          </p:cNvPicPr>
          <p:nvPr/>
        </p:nvPicPr>
        <p:blipFill>
          <a:blip r:embed="rId4"/>
          <a:stretch>
            <a:fillRect/>
          </a:stretch>
        </p:blipFill>
        <p:spPr>
          <a:xfrm>
            <a:off x="5637085" y="4978400"/>
            <a:ext cx="3784600" cy="1295400"/>
          </a:xfrm>
          <a:prstGeom prst="rect">
            <a:avLst/>
          </a:prstGeom>
        </p:spPr>
      </p:pic>
      <p:sp>
        <p:nvSpPr>
          <p:cNvPr id="4" name="TextBox 3">
            <a:extLst>
              <a:ext uri="{FF2B5EF4-FFF2-40B4-BE49-F238E27FC236}">
                <a16:creationId xmlns:a16="http://schemas.microsoft.com/office/drawing/2014/main" id="{9A88E964-33DB-9A41-A0E1-2AF97701E432}"/>
              </a:ext>
            </a:extLst>
          </p:cNvPr>
          <p:cNvSpPr txBox="1"/>
          <p:nvPr/>
        </p:nvSpPr>
        <p:spPr>
          <a:xfrm>
            <a:off x="3242278" y="5441434"/>
            <a:ext cx="2305878" cy="369332"/>
          </a:xfrm>
          <a:prstGeom prst="rect">
            <a:avLst/>
          </a:prstGeom>
          <a:noFill/>
        </p:spPr>
        <p:txBody>
          <a:bodyPr wrap="square" rtlCol="0">
            <a:spAutoFit/>
          </a:bodyPr>
          <a:lstStyle/>
          <a:p>
            <a:r>
              <a:rPr lang="en-US" b="1" dirty="0"/>
              <a:t>Activation Function:</a:t>
            </a:r>
          </a:p>
        </p:txBody>
      </p:sp>
    </p:spTree>
    <p:extLst>
      <p:ext uri="{BB962C8B-B14F-4D97-AF65-F5344CB8AC3E}">
        <p14:creationId xmlns:p14="http://schemas.microsoft.com/office/powerpoint/2010/main" val="3019545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6AA15AE-DAFE-4E1E-B05F-F57962FD3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701CAD-34B1-5B4F-867F-FBE42D6B08F7}"/>
              </a:ext>
            </a:extLst>
          </p:cNvPr>
          <p:cNvSpPr>
            <a:spLocks noGrp="1"/>
          </p:cNvSpPr>
          <p:nvPr>
            <p:ph type="title"/>
          </p:nvPr>
        </p:nvSpPr>
        <p:spPr>
          <a:xfrm>
            <a:off x="8141110" y="639097"/>
            <a:ext cx="3401961" cy="3416066"/>
          </a:xfrm>
        </p:spPr>
        <p:txBody>
          <a:bodyPr vert="horz" lIns="91440" tIns="45720" rIns="91440" bIns="45720" rtlCol="0" anchor="b">
            <a:noAutofit/>
          </a:bodyPr>
          <a:lstStyle/>
          <a:p>
            <a:r>
              <a:rPr lang="en-US" dirty="0">
                <a:solidFill>
                  <a:schemeClr val="tx1">
                    <a:lumMod val="85000"/>
                    <a:lumOff val="15000"/>
                  </a:schemeClr>
                </a:solidFill>
              </a:rPr>
              <a:t>Activation Functions:</a:t>
            </a:r>
            <a:br>
              <a:rPr lang="en-US" dirty="0">
                <a:solidFill>
                  <a:schemeClr val="tx1">
                    <a:lumMod val="85000"/>
                    <a:lumOff val="15000"/>
                  </a:schemeClr>
                </a:solidFill>
              </a:rPr>
            </a:br>
            <a:r>
              <a:rPr lang="en-US" dirty="0">
                <a:solidFill>
                  <a:schemeClr val="tx1">
                    <a:lumMod val="85000"/>
                    <a:lumOff val="15000"/>
                  </a:schemeClr>
                </a:solidFill>
              </a:rPr>
              <a:t>Introducing</a:t>
            </a:r>
            <a:br>
              <a:rPr lang="en-US" dirty="0">
                <a:solidFill>
                  <a:schemeClr val="tx1">
                    <a:lumMod val="85000"/>
                    <a:lumOff val="15000"/>
                  </a:schemeClr>
                </a:solidFill>
              </a:rPr>
            </a:br>
            <a:r>
              <a:rPr lang="en-US" dirty="0">
                <a:solidFill>
                  <a:schemeClr val="tx1">
                    <a:lumMod val="85000"/>
                    <a:lumOff val="15000"/>
                  </a:schemeClr>
                </a:solidFill>
              </a:rPr>
              <a:t>Non-Linearity</a:t>
            </a:r>
          </a:p>
        </p:txBody>
      </p:sp>
      <p:pic>
        <p:nvPicPr>
          <p:cNvPr id="5" name="Picture 4">
            <a:extLst>
              <a:ext uri="{FF2B5EF4-FFF2-40B4-BE49-F238E27FC236}">
                <a16:creationId xmlns:a16="http://schemas.microsoft.com/office/drawing/2014/main" id="{0B129821-1384-8E43-80ED-407CC6D88CA1}"/>
              </a:ext>
            </a:extLst>
          </p:cNvPr>
          <p:cNvPicPr>
            <a:picLocks noChangeAspect="1"/>
          </p:cNvPicPr>
          <p:nvPr/>
        </p:nvPicPr>
        <p:blipFill>
          <a:blip r:embed="rId2"/>
          <a:stretch>
            <a:fillRect/>
          </a:stretch>
        </p:blipFill>
        <p:spPr>
          <a:xfrm>
            <a:off x="0" y="74127"/>
            <a:ext cx="7983265" cy="6226947"/>
          </a:xfrm>
          <a:prstGeom prst="rect">
            <a:avLst/>
          </a:prstGeom>
        </p:spPr>
      </p:pic>
      <p:cxnSp>
        <p:nvCxnSpPr>
          <p:cNvPr id="18" name="Straight Connector 17">
            <a:extLst>
              <a:ext uri="{FF2B5EF4-FFF2-40B4-BE49-F238E27FC236}">
                <a16:creationId xmlns:a16="http://schemas.microsoft.com/office/drawing/2014/main" id="{D07141D5-A57C-43F5-A655-5BA2D0D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9DB1F97-BFF9-46CC-8EB4-BB63B98F1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88CAE6E3-39B4-4A16-97BC-9C376B9B7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8176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4AB7-FD62-2244-B205-6EB88BB234E6}"/>
              </a:ext>
            </a:extLst>
          </p:cNvPr>
          <p:cNvSpPr>
            <a:spLocks noGrp="1"/>
          </p:cNvSpPr>
          <p:nvPr>
            <p:ph type="title"/>
          </p:nvPr>
        </p:nvSpPr>
        <p:spPr>
          <a:xfrm>
            <a:off x="1066800" y="4181"/>
            <a:ext cx="10058400" cy="1605958"/>
          </a:xfrm>
        </p:spPr>
        <p:txBody>
          <a:bodyPr/>
          <a:lstStyle/>
          <a:p>
            <a:r>
              <a:rPr lang="en-US" dirty="0"/>
              <a:t>Why do we need non-linearity?</a:t>
            </a:r>
          </a:p>
        </p:txBody>
      </p:sp>
      <p:pic>
        <p:nvPicPr>
          <p:cNvPr id="7" name="Picture 6">
            <a:extLst>
              <a:ext uri="{FF2B5EF4-FFF2-40B4-BE49-F238E27FC236}">
                <a16:creationId xmlns:a16="http://schemas.microsoft.com/office/drawing/2014/main" id="{0B49767F-7CEF-CA43-9C85-9FC49A333D1A}"/>
              </a:ext>
            </a:extLst>
          </p:cNvPr>
          <p:cNvPicPr>
            <a:picLocks noChangeAspect="1"/>
          </p:cNvPicPr>
          <p:nvPr/>
        </p:nvPicPr>
        <p:blipFill>
          <a:blip r:embed="rId2"/>
          <a:stretch>
            <a:fillRect/>
          </a:stretch>
        </p:blipFill>
        <p:spPr>
          <a:xfrm>
            <a:off x="1690646" y="1833454"/>
            <a:ext cx="8810708" cy="4439771"/>
          </a:xfrm>
          <a:prstGeom prst="rect">
            <a:avLst/>
          </a:prstGeom>
        </p:spPr>
      </p:pic>
      <p:sp>
        <p:nvSpPr>
          <p:cNvPr id="8" name="Rectangle 7">
            <a:extLst>
              <a:ext uri="{FF2B5EF4-FFF2-40B4-BE49-F238E27FC236}">
                <a16:creationId xmlns:a16="http://schemas.microsoft.com/office/drawing/2014/main" id="{DE288EB9-2146-7D45-BAD2-C086F0B8E592}"/>
              </a:ext>
            </a:extLst>
          </p:cNvPr>
          <p:cNvSpPr/>
          <p:nvPr/>
        </p:nvSpPr>
        <p:spPr>
          <a:xfrm>
            <a:off x="0" y="6273225"/>
            <a:ext cx="8468139" cy="584775"/>
          </a:xfrm>
          <a:prstGeom prst="rect">
            <a:avLst/>
          </a:prstGeom>
        </p:spPr>
        <p:txBody>
          <a:bodyPr wrap="square">
            <a:spAutoFit/>
          </a:bodyPr>
          <a:lstStyle/>
          <a:p>
            <a:r>
              <a:rPr lang="en-US" sz="1600" b="1" i="1" dirty="0">
                <a:solidFill>
                  <a:srgbClr val="555555"/>
                </a:solidFill>
                <a:latin typeface="Raleway"/>
              </a:rPr>
              <a:t>© MIT 6.S191: Introduction to Deep Learning</a:t>
            </a:r>
            <a:br>
              <a:rPr lang="en-US" sz="1600" b="1" i="1" dirty="0">
                <a:solidFill>
                  <a:srgbClr val="555555"/>
                </a:solidFill>
                <a:latin typeface="Raleway"/>
              </a:rPr>
            </a:br>
            <a:r>
              <a:rPr lang="en-US" sz="1600" b="1" i="1" u="sng" dirty="0">
                <a:solidFill>
                  <a:schemeClr val="bg1"/>
                </a:solidFill>
                <a:latin typeface="Raleway"/>
                <a:hlinkClick r:id="rId3">
                  <a:extLst>
                    <a:ext uri="{A12FA001-AC4F-418D-AE19-62706E023703}">
                      <ahyp:hlinkClr xmlns:ahyp="http://schemas.microsoft.com/office/drawing/2018/hyperlinkcolor" val="tx"/>
                    </a:ext>
                  </a:extLst>
                </a:hlinkClick>
              </a:rPr>
              <a:t>introtodeeplearning.com</a:t>
            </a:r>
            <a:endParaRPr lang="en-US" sz="1600" dirty="0">
              <a:solidFill>
                <a:schemeClr val="bg1"/>
              </a:solidFill>
            </a:endParaRPr>
          </a:p>
        </p:txBody>
      </p:sp>
    </p:spTree>
    <p:extLst>
      <p:ext uri="{BB962C8B-B14F-4D97-AF65-F5344CB8AC3E}">
        <p14:creationId xmlns:p14="http://schemas.microsoft.com/office/powerpoint/2010/main" val="1314835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E33A-7715-304B-A96C-853FBBF66CFE}"/>
              </a:ext>
            </a:extLst>
          </p:cNvPr>
          <p:cNvSpPr>
            <a:spLocks noGrp="1"/>
          </p:cNvSpPr>
          <p:nvPr>
            <p:ph type="title"/>
          </p:nvPr>
        </p:nvSpPr>
        <p:spPr/>
        <p:txBody>
          <a:bodyPr/>
          <a:lstStyle/>
          <a:p>
            <a:r>
              <a:rPr lang="en-US" dirty="0"/>
              <a:t>The Multi-Layer Perceptron</a:t>
            </a:r>
          </a:p>
        </p:txBody>
      </p:sp>
      <p:pic>
        <p:nvPicPr>
          <p:cNvPr id="4" name="Picture 3">
            <a:extLst>
              <a:ext uri="{FF2B5EF4-FFF2-40B4-BE49-F238E27FC236}">
                <a16:creationId xmlns:a16="http://schemas.microsoft.com/office/drawing/2014/main" id="{3BF1D556-BC7A-8541-B691-762D7DD40EF4}"/>
              </a:ext>
            </a:extLst>
          </p:cNvPr>
          <p:cNvPicPr>
            <a:picLocks noChangeAspect="1"/>
          </p:cNvPicPr>
          <p:nvPr/>
        </p:nvPicPr>
        <p:blipFill>
          <a:blip r:embed="rId2"/>
          <a:stretch>
            <a:fillRect/>
          </a:stretch>
        </p:blipFill>
        <p:spPr>
          <a:xfrm>
            <a:off x="5430739" y="1966358"/>
            <a:ext cx="6297433" cy="4255538"/>
          </a:xfrm>
          <a:prstGeom prst="rect">
            <a:avLst/>
          </a:prstGeom>
        </p:spPr>
      </p:pic>
      <p:pic>
        <p:nvPicPr>
          <p:cNvPr id="5" name="Picture 4">
            <a:extLst>
              <a:ext uri="{FF2B5EF4-FFF2-40B4-BE49-F238E27FC236}">
                <a16:creationId xmlns:a16="http://schemas.microsoft.com/office/drawing/2014/main" id="{11F31F50-7053-364F-A705-1431FB437AA2}"/>
              </a:ext>
            </a:extLst>
          </p:cNvPr>
          <p:cNvPicPr>
            <a:picLocks noChangeAspect="1"/>
          </p:cNvPicPr>
          <p:nvPr/>
        </p:nvPicPr>
        <p:blipFill rotWithShape="1">
          <a:blip r:embed="rId3"/>
          <a:srcRect l="3805" t="10414" r="42934" b="15312"/>
          <a:stretch/>
        </p:blipFill>
        <p:spPr>
          <a:xfrm>
            <a:off x="242384" y="2845772"/>
            <a:ext cx="4738717" cy="2973787"/>
          </a:xfrm>
          <a:prstGeom prst="rect">
            <a:avLst/>
          </a:prstGeom>
        </p:spPr>
      </p:pic>
      <p:sp>
        <p:nvSpPr>
          <p:cNvPr id="6" name="TextBox 5">
            <a:extLst>
              <a:ext uri="{FF2B5EF4-FFF2-40B4-BE49-F238E27FC236}">
                <a16:creationId xmlns:a16="http://schemas.microsoft.com/office/drawing/2014/main" id="{79F52841-1F5A-3A4B-9740-8BFBDE903CA5}"/>
              </a:ext>
            </a:extLst>
          </p:cNvPr>
          <p:cNvSpPr txBox="1"/>
          <p:nvPr/>
        </p:nvSpPr>
        <p:spPr>
          <a:xfrm>
            <a:off x="686864" y="1966358"/>
            <a:ext cx="3849755" cy="646331"/>
          </a:xfrm>
          <a:prstGeom prst="rect">
            <a:avLst/>
          </a:prstGeom>
          <a:noFill/>
        </p:spPr>
        <p:txBody>
          <a:bodyPr wrap="square" rtlCol="0">
            <a:spAutoFit/>
          </a:bodyPr>
          <a:lstStyle/>
          <a:p>
            <a:pPr algn="ctr"/>
            <a:r>
              <a:rPr lang="en-US" sz="3600" dirty="0"/>
              <a:t>Perceptron</a:t>
            </a:r>
          </a:p>
        </p:txBody>
      </p:sp>
    </p:spTree>
    <p:extLst>
      <p:ext uri="{BB962C8B-B14F-4D97-AF65-F5344CB8AC3E}">
        <p14:creationId xmlns:p14="http://schemas.microsoft.com/office/powerpoint/2010/main" val="4239257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E33A-7715-304B-A96C-853FBBF66CFE}"/>
              </a:ext>
            </a:extLst>
          </p:cNvPr>
          <p:cNvSpPr>
            <a:spLocks noGrp="1"/>
          </p:cNvSpPr>
          <p:nvPr>
            <p:ph type="title"/>
          </p:nvPr>
        </p:nvSpPr>
        <p:spPr>
          <a:xfrm>
            <a:off x="496957" y="286603"/>
            <a:ext cx="10658723" cy="1450757"/>
          </a:xfrm>
        </p:spPr>
        <p:txBody>
          <a:bodyPr/>
          <a:lstStyle/>
          <a:p>
            <a:r>
              <a:rPr lang="en-US" dirty="0"/>
              <a:t>The Multi-Layer Perceptron (i.e. Deep NN)</a:t>
            </a:r>
          </a:p>
        </p:txBody>
      </p:sp>
      <p:pic>
        <p:nvPicPr>
          <p:cNvPr id="4" name="Picture 3">
            <a:extLst>
              <a:ext uri="{FF2B5EF4-FFF2-40B4-BE49-F238E27FC236}">
                <a16:creationId xmlns:a16="http://schemas.microsoft.com/office/drawing/2014/main" id="{3BF1D556-BC7A-8541-B691-762D7DD40EF4}"/>
              </a:ext>
            </a:extLst>
          </p:cNvPr>
          <p:cNvPicPr>
            <a:picLocks noChangeAspect="1"/>
          </p:cNvPicPr>
          <p:nvPr/>
        </p:nvPicPr>
        <p:blipFill>
          <a:blip r:embed="rId2"/>
          <a:stretch>
            <a:fillRect/>
          </a:stretch>
        </p:blipFill>
        <p:spPr>
          <a:xfrm>
            <a:off x="3244131" y="1788248"/>
            <a:ext cx="4856037" cy="3281504"/>
          </a:xfrm>
          <a:prstGeom prst="rect">
            <a:avLst/>
          </a:prstGeom>
        </p:spPr>
      </p:pic>
      <p:sp>
        <p:nvSpPr>
          <p:cNvPr id="3" name="TextBox 2">
            <a:extLst>
              <a:ext uri="{FF2B5EF4-FFF2-40B4-BE49-F238E27FC236}">
                <a16:creationId xmlns:a16="http://schemas.microsoft.com/office/drawing/2014/main" id="{95AEB36B-8A4F-AD41-AD12-93AB5303688E}"/>
              </a:ext>
            </a:extLst>
          </p:cNvPr>
          <p:cNvSpPr txBox="1"/>
          <p:nvPr/>
        </p:nvSpPr>
        <p:spPr>
          <a:xfrm>
            <a:off x="4253948" y="5446644"/>
            <a:ext cx="2544418" cy="584775"/>
          </a:xfrm>
          <a:prstGeom prst="rect">
            <a:avLst/>
          </a:prstGeom>
          <a:noFill/>
        </p:spPr>
        <p:txBody>
          <a:bodyPr wrap="square" rtlCol="0">
            <a:spAutoFit/>
          </a:bodyPr>
          <a:lstStyle/>
          <a:p>
            <a:r>
              <a:rPr lang="en-US" sz="3200" b="1" dirty="0"/>
              <a:t>Hidden Layer</a:t>
            </a:r>
          </a:p>
        </p:txBody>
      </p:sp>
      <p:sp>
        <p:nvSpPr>
          <p:cNvPr id="7" name="TextBox 6">
            <a:extLst>
              <a:ext uri="{FF2B5EF4-FFF2-40B4-BE49-F238E27FC236}">
                <a16:creationId xmlns:a16="http://schemas.microsoft.com/office/drawing/2014/main" id="{230E49EC-B6AF-084B-B8E9-BF0F27B1D79C}"/>
              </a:ext>
            </a:extLst>
          </p:cNvPr>
          <p:cNvSpPr txBox="1"/>
          <p:nvPr/>
        </p:nvSpPr>
        <p:spPr>
          <a:xfrm>
            <a:off x="7229061" y="5446644"/>
            <a:ext cx="2544418" cy="584775"/>
          </a:xfrm>
          <a:prstGeom prst="rect">
            <a:avLst/>
          </a:prstGeom>
          <a:noFill/>
        </p:spPr>
        <p:txBody>
          <a:bodyPr wrap="square" rtlCol="0">
            <a:spAutoFit/>
          </a:bodyPr>
          <a:lstStyle/>
          <a:p>
            <a:r>
              <a:rPr lang="en-US" sz="3200" b="1" dirty="0"/>
              <a:t>Output Layer</a:t>
            </a:r>
          </a:p>
        </p:txBody>
      </p:sp>
      <p:sp>
        <p:nvSpPr>
          <p:cNvPr id="8" name="TextBox 7">
            <a:extLst>
              <a:ext uri="{FF2B5EF4-FFF2-40B4-BE49-F238E27FC236}">
                <a16:creationId xmlns:a16="http://schemas.microsoft.com/office/drawing/2014/main" id="{7DF360BF-D7BA-B741-8FD8-69368198F44D}"/>
              </a:ext>
            </a:extLst>
          </p:cNvPr>
          <p:cNvSpPr txBox="1"/>
          <p:nvPr/>
        </p:nvSpPr>
        <p:spPr>
          <a:xfrm>
            <a:off x="1709530" y="5446644"/>
            <a:ext cx="2544418" cy="584775"/>
          </a:xfrm>
          <a:prstGeom prst="rect">
            <a:avLst/>
          </a:prstGeom>
          <a:noFill/>
        </p:spPr>
        <p:txBody>
          <a:bodyPr wrap="square" rtlCol="0">
            <a:spAutoFit/>
          </a:bodyPr>
          <a:lstStyle/>
          <a:p>
            <a:r>
              <a:rPr lang="en-US" sz="3200" b="1" dirty="0"/>
              <a:t>Input Layer</a:t>
            </a:r>
          </a:p>
        </p:txBody>
      </p:sp>
    </p:spTree>
    <p:extLst>
      <p:ext uri="{BB962C8B-B14F-4D97-AF65-F5344CB8AC3E}">
        <p14:creationId xmlns:p14="http://schemas.microsoft.com/office/powerpoint/2010/main" val="3284811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E33A-7715-304B-A96C-853FBBF66CFE}"/>
              </a:ext>
            </a:extLst>
          </p:cNvPr>
          <p:cNvSpPr>
            <a:spLocks noGrp="1"/>
          </p:cNvSpPr>
          <p:nvPr>
            <p:ph type="title"/>
          </p:nvPr>
        </p:nvSpPr>
        <p:spPr/>
        <p:txBody>
          <a:bodyPr/>
          <a:lstStyle/>
          <a:p>
            <a:r>
              <a:rPr lang="en-US" dirty="0"/>
              <a:t>The Multi-Layer Perceptron</a:t>
            </a:r>
          </a:p>
        </p:txBody>
      </p:sp>
      <p:pic>
        <p:nvPicPr>
          <p:cNvPr id="4" name="Picture 3">
            <a:extLst>
              <a:ext uri="{FF2B5EF4-FFF2-40B4-BE49-F238E27FC236}">
                <a16:creationId xmlns:a16="http://schemas.microsoft.com/office/drawing/2014/main" id="{3BF1D556-BC7A-8541-B691-762D7DD40EF4}"/>
              </a:ext>
            </a:extLst>
          </p:cNvPr>
          <p:cNvPicPr>
            <a:picLocks noChangeAspect="1"/>
          </p:cNvPicPr>
          <p:nvPr/>
        </p:nvPicPr>
        <p:blipFill>
          <a:blip r:embed="rId2"/>
          <a:stretch>
            <a:fillRect/>
          </a:stretch>
        </p:blipFill>
        <p:spPr>
          <a:xfrm>
            <a:off x="5430739" y="1966358"/>
            <a:ext cx="6297433" cy="4255538"/>
          </a:xfrm>
          <a:prstGeom prst="rect">
            <a:avLst/>
          </a:prstGeom>
        </p:spPr>
      </p:pic>
      <p:sp>
        <p:nvSpPr>
          <p:cNvPr id="6" name="TextBox 5">
            <a:extLst>
              <a:ext uri="{FF2B5EF4-FFF2-40B4-BE49-F238E27FC236}">
                <a16:creationId xmlns:a16="http://schemas.microsoft.com/office/drawing/2014/main" id="{79F52841-1F5A-3A4B-9740-8BFBDE903CA5}"/>
              </a:ext>
            </a:extLst>
          </p:cNvPr>
          <p:cNvSpPr txBox="1"/>
          <p:nvPr/>
        </p:nvSpPr>
        <p:spPr>
          <a:xfrm>
            <a:off x="686864" y="1966358"/>
            <a:ext cx="4519056" cy="646331"/>
          </a:xfrm>
          <a:prstGeom prst="rect">
            <a:avLst/>
          </a:prstGeom>
          <a:noFill/>
        </p:spPr>
        <p:txBody>
          <a:bodyPr wrap="square" rtlCol="0">
            <a:spAutoFit/>
          </a:bodyPr>
          <a:lstStyle/>
          <a:p>
            <a:pPr algn="ctr"/>
            <a:r>
              <a:rPr lang="en-US" sz="3600" dirty="0" err="1"/>
              <a:t>Fwd</a:t>
            </a:r>
            <a:r>
              <a:rPr lang="en-US" sz="3600" dirty="0"/>
              <a:t> Prop: Same Steps!</a:t>
            </a:r>
          </a:p>
        </p:txBody>
      </p:sp>
      <p:pic>
        <p:nvPicPr>
          <p:cNvPr id="7" name="Picture 6">
            <a:extLst>
              <a:ext uri="{FF2B5EF4-FFF2-40B4-BE49-F238E27FC236}">
                <a16:creationId xmlns:a16="http://schemas.microsoft.com/office/drawing/2014/main" id="{8F994F3F-1325-134B-B2B1-3B693C680F32}"/>
              </a:ext>
            </a:extLst>
          </p:cNvPr>
          <p:cNvPicPr>
            <a:picLocks noChangeAspect="1"/>
          </p:cNvPicPr>
          <p:nvPr/>
        </p:nvPicPr>
        <p:blipFill>
          <a:blip r:embed="rId3"/>
          <a:stretch>
            <a:fillRect/>
          </a:stretch>
        </p:blipFill>
        <p:spPr>
          <a:xfrm>
            <a:off x="686864" y="4672496"/>
            <a:ext cx="3911600" cy="1549400"/>
          </a:xfrm>
          <a:prstGeom prst="rect">
            <a:avLst/>
          </a:prstGeom>
        </p:spPr>
      </p:pic>
      <p:sp>
        <p:nvSpPr>
          <p:cNvPr id="8" name="Rectangle 7">
            <a:extLst>
              <a:ext uri="{FF2B5EF4-FFF2-40B4-BE49-F238E27FC236}">
                <a16:creationId xmlns:a16="http://schemas.microsoft.com/office/drawing/2014/main" id="{3B9E5F29-4853-F944-BDB7-3E3913A73AFB}"/>
              </a:ext>
            </a:extLst>
          </p:cNvPr>
          <p:cNvSpPr/>
          <p:nvPr/>
        </p:nvSpPr>
        <p:spPr>
          <a:xfrm>
            <a:off x="686864" y="2659445"/>
            <a:ext cx="3911600" cy="1585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CFD3DAC-7630-064E-86CE-9B1ED8E53878}"/>
              </a:ext>
            </a:extLst>
          </p:cNvPr>
          <p:cNvSpPr txBox="1"/>
          <p:nvPr/>
        </p:nvSpPr>
        <p:spPr>
          <a:xfrm>
            <a:off x="826012" y="2847632"/>
            <a:ext cx="4155691" cy="1246495"/>
          </a:xfrm>
          <a:prstGeom prst="rect">
            <a:avLst/>
          </a:prstGeom>
          <a:noFill/>
        </p:spPr>
        <p:txBody>
          <a:bodyPr wrap="square" rtlCol="0">
            <a:spAutoFit/>
          </a:bodyPr>
          <a:lstStyle/>
          <a:p>
            <a:pPr marL="514350" indent="-514350">
              <a:buAutoNum type="arabicPeriod"/>
            </a:pPr>
            <a:r>
              <a:rPr lang="en-US" sz="2500" dirty="0"/>
              <a:t>Weight times input</a:t>
            </a:r>
          </a:p>
          <a:p>
            <a:pPr marL="514350" indent="-514350">
              <a:buAutoNum type="arabicPeriod"/>
            </a:pPr>
            <a:r>
              <a:rPr lang="en-US" sz="2500" dirty="0"/>
              <a:t>Bias</a:t>
            </a:r>
          </a:p>
          <a:p>
            <a:pPr marL="514350" indent="-514350">
              <a:buAutoNum type="arabicPeriod"/>
            </a:pPr>
            <a:r>
              <a:rPr lang="en-US" sz="2500" dirty="0"/>
              <a:t>Activation </a:t>
            </a:r>
            <a:r>
              <a:rPr lang="en-US" sz="2500" dirty="0" err="1"/>
              <a:t>fxn</a:t>
            </a:r>
            <a:endParaRPr lang="en-US" sz="2500" dirty="0"/>
          </a:p>
        </p:txBody>
      </p:sp>
    </p:spTree>
    <p:extLst>
      <p:ext uri="{BB962C8B-B14F-4D97-AF65-F5344CB8AC3E}">
        <p14:creationId xmlns:p14="http://schemas.microsoft.com/office/powerpoint/2010/main" val="516165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BFCC4E-1B8E-744F-B596-5C3196E290CC}"/>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dirty="0">
                <a:solidFill>
                  <a:srgbClr val="FFFFFF"/>
                </a:solidFill>
              </a:rPr>
              <a:t>The Training Process</a:t>
            </a:r>
          </a:p>
        </p:txBody>
      </p:sp>
    </p:spTree>
    <p:extLst>
      <p:ext uri="{BB962C8B-B14F-4D97-AF65-F5344CB8AC3E}">
        <p14:creationId xmlns:p14="http://schemas.microsoft.com/office/powerpoint/2010/main" val="274584426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E601-C3A1-6647-B86E-54CF7CACDC23}"/>
              </a:ext>
            </a:extLst>
          </p:cNvPr>
          <p:cNvSpPr>
            <a:spLocks noGrp="1"/>
          </p:cNvSpPr>
          <p:nvPr>
            <p:ph type="title"/>
          </p:nvPr>
        </p:nvSpPr>
        <p:spPr/>
        <p:txBody>
          <a:bodyPr/>
          <a:lstStyle/>
          <a:p>
            <a:r>
              <a:rPr lang="en-US" dirty="0"/>
              <a:t>Fake Example: Citation Prediction</a:t>
            </a:r>
          </a:p>
        </p:txBody>
      </p:sp>
      <p:sp>
        <p:nvSpPr>
          <p:cNvPr id="4" name="TextBox 3">
            <a:extLst>
              <a:ext uri="{FF2B5EF4-FFF2-40B4-BE49-F238E27FC236}">
                <a16:creationId xmlns:a16="http://schemas.microsoft.com/office/drawing/2014/main" id="{D595CCE2-8F01-0A41-9B81-8FBB9588A713}"/>
              </a:ext>
            </a:extLst>
          </p:cNvPr>
          <p:cNvSpPr txBox="1"/>
          <p:nvPr/>
        </p:nvSpPr>
        <p:spPr>
          <a:xfrm>
            <a:off x="958132" y="2047461"/>
            <a:ext cx="9283148" cy="3046988"/>
          </a:xfrm>
          <a:prstGeom prst="rect">
            <a:avLst/>
          </a:prstGeom>
          <a:noFill/>
        </p:spPr>
        <p:txBody>
          <a:bodyPr wrap="square" rtlCol="0">
            <a:spAutoFit/>
          </a:bodyPr>
          <a:lstStyle/>
          <a:p>
            <a:r>
              <a:rPr lang="en-US" sz="3200" b="1" dirty="0"/>
              <a:t>Data: </a:t>
            </a:r>
            <a:r>
              <a:rPr lang="en-US" sz="3200" dirty="0"/>
              <a:t>Bunch of scholarly articles</a:t>
            </a:r>
          </a:p>
          <a:p>
            <a:endParaRPr lang="en-US" sz="3200" b="1" dirty="0"/>
          </a:p>
          <a:p>
            <a:r>
              <a:rPr lang="en-US" sz="3200" b="1" dirty="0"/>
              <a:t>Goal: </a:t>
            </a:r>
            <a:r>
              <a:rPr lang="en-US" sz="3200" dirty="0"/>
              <a:t>Predict the number of citations a paper will have based on the authors and contents.</a:t>
            </a:r>
          </a:p>
          <a:p>
            <a:endParaRPr lang="en-US" sz="3200" b="1" dirty="0"/>
          </a:p>
          <a:p>
            <a:r>
              <a:rPr lang="en-US" sz="3200" b="1" dirty="0"/>
              <a:t>Data Features: [What do you think these would be?]</a:t>
            </a:r>
          </a:p>
        </p:txBody>
      </p:sp>
    </p:spTree>
    <p:extLst>
      <p:ext uri="{BB962C8B-B14F-4D97-AF65-F5344CB8AC3E}">
        <p14:creationId xmlns:p14="http://schemas.microsoft.com/office/powerpoint/2010/main" val="1752099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E601-C3A1-6647-B86E-54CF7CACDC23}"/>
              </a:ext>
            </a:extLst>
          </p:cNvPr>
          <p:cNvSpPr>
            <a:spLocks noGrp="1"/>
          </p:cNvSpPr>
          <p:nvPr>
            <p:ph type="title"/>
          </p:nvPr>
        </p:nvSpPr>
        <p:spPr/>
        <p:txBody>
          <a:bodyPr/>
          <a:lstStyle/>
          <a:p>
            <a:r>
              <a:rPr lang="en-US" dirty="0"/>
              <a:t>Fake Example: Citation Prediction</a:t>
            </a:r>
          </a:p>
        </p:txBody>
      </p:sp>
      <p:sp>
        <p:nvSpPr>
          <p:cNvPr id="4" name="TextBox 3">
            <a:extLst>
              <a:ext uri="{FF2B5EF4-FFF2-40B4-BE49-F238E27FC236}">
                <a16:creationId xmlns:a16="http://schemas.microsoft.com/office/drawing/2014/main" id="{D595CCE2-8F01-0A41-9B81-8FBB9588A713}"/>
              </a:ext>
            </a:extLst>
          </p:cNvPr>
          <p:cNvSpPr txBox="1"/>
          <p:nvPr/>
        </p:nvSpPr>
        <p:spPr>
          <a:xfrm>
            <a:off x="958132" y="2047461"/>
            <a:ext cx="9283148" cy="3539430"/>
          </a:xfrm>
          <a:prstGeom prst="rect">
            <a:avLst/>
          </a:prstGeom>
          <a:noFill/>
        </p:spPr>
        <p:txBody>
          <a:bodyPr wrap="square" rtlCol="0">
            <a:spAutoFit/>
          </a:bodyPr>
          <a:lstStyle/>
          <a:p>
            <a:r>
              <a:rPr lang="en-US" sz="3200" b="1" dirty="0"/>
              <a:t>Data: </a:t>
            </a:r>
            <a:r>
              <a:rPr lang="en-US" sz="3200" dirty="0"/>
              <a:t>Bunch of scholarly articles</a:t>
            </a:r>
          </a:p>
          <a:p>
            <a:endParaRPr lang="en-US" sz="3200" b="1" dirty="0"/>
          </a:p>
          <a:p>
            <a:r>
              <a:rPr lang="en-US" sz="3200" b="1" dirty="0"/>
              <a:t>Goal: </a:t>
            </a:r>
            <a:r>
              <a:rPr lang="en-US" sz="3200" dirty="0"/>
              <a:t>Predict the number of citations a paper will have based on the authors and contents.</a:t>
            </a:r>
          </a:p>
          <a:p>
            <a:endParaRPr lang="en-US" sz="3200" b="1" dirty="0"/>
          </a:p>
          <a:p>
            <a:r>
              <a:rPr lang="en-US" sz="3200" b="1" dirty="0"/>
              <a:t>Data Features: </a:t>
            </a:r>
            <a:r>
              <a:rPr lang="en-US" sz="3200" dirty="0"/>
              <a:t>Authors, Some keywords in title, length of title, which journal published, article length</a:t>
            </a:r>
            <a:endParaRPr lang="en-US" sz="3200" b="1" dirty="0"/>
          </a:p>
        </p:txBody>
      </p:sp>
    </p:spTree>
    <p:extLst>
      <p:ext uri="{BB962C8B-B14F-4D97-AF65-F5344CB8AC3E}">
        <p14:creationId xmlns:p14="http://schemas.microsoft.com/office/powerpoint/2010/main" val="81770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E601-C3A1-6647-B86E-54CF7CACDC23}"/>
              </a:ext>
            </a:extLst>
          </p:cNvPr>
          <p:cNvSpPr>
            <a:spLocks noGrp="1"/>
          </p:cNvSpPr>
          <p:nvPr>
            <p:ph type="title"/>
          </p:nvPr>
        </p:nvSpPr>
        <p:spPr/>
        <p:txBody>
          <a:bodyPr/>
          <a:lstStyle/>
          <a:p>
            <a:r>
              <a:rPr lang="en-US" dirty="0"/>
              <a:t>Fake Example: Citation Prediction</a:t>
            </a:r>
          </a:p>
        </p:txBody>
      </p:sp>
      <p:sp>
        <p:nvSpPr>
          <p:cNvPr id="4" name="TextBox 3">
            <a:extLst>
              <a:ext uri="{FF2B5EF4-FFF2-40B4-BE49-F238E27FC236}">
                <a16:creationId xmlns:a16="http://schemas.microsoft.com/office/drawing/2014/main" id="{D595CCE2-8F01-0A41-9B81-8FBB9588A713}"/>
              </a:ext>
            </a:extLst>
          </p:cNvPr>
          <p:cNvSpPr txBox="1"/>
          <p:nvPr/>
        </p:nvSpPr>
        <p:spPr>
          <a:xfrm>
            <a:off x="958132" y="2047461"/>
            <a:ext cx="9283148" cy="3539430"/>
          </a:xfrm>
          <a:prstGeom prst="rect">
            <a:avLst/>
          </a:prstGeom>
          <a:noFill/>
        </p:spPr>
        <p:txBody>
          <a:bodyPr wrap="square" rtlCol="0">
            <a:spAutoFit/>
          </a:bodyPr>
          <a:lstStyle/>
          <a:p>
            <a:r>
              <a:rPr lang="en-US" sz="3200" b="1" dirty="0"/>
              <a:t>Data: </a:t>
            </a:r>
            <a:r>
              <a:rPr lang="en-US" sz="3200" dirty="0"/>
              <a:t>Bunch of scholarly articles</a:t>
            </a:r>
          </a:p>
          <a:p>
            <a:endParaRPr lang="en-US" sz="3200" b="1" dirty="0"/>
          </a:p>
          <a:p>
            <a:r>
              <a:rPr lang="en-US" sz="3200" b="1" dirty="0"/>
              <a:t>Goal: </a:t>
            </a:r>
            <a:r>
              <a:rPr lang="en-US" sz="3200" dirty="0"/>
              <a:t>Predict the number of citations a paper will have based on the authors and contents.</a:t>
            </a:r>
          </a:p>
          <a:p>
            <a:endParaRPr lang="en-US" sz="3200" b="1" dirty="0"/>
          </a:p>
          <a:p>
            <a:r>
              <a:rPr lang="en-US" sz="3200" b="1" dirty="0"/>
              <a:t>Data Features: </a:t>
            </a:r>
            <a:r>
              <a:rPr lang="en-US" sz="3200" dirty="0"/>
              <a:t>Authors, keywords, </a:t>
            </a:r>
            <a:r>
              <a:rPr lang="en-US" sz="3200" b="1" u="sng" dirty="0">
                <a:highlight>
                  <a:srgbClr val="FFFF00"/>
                </a:highlight>
              </a:rPr>
              <a:t>length of title</a:t>
            </a:r>
            <a:r>
              <a:rPr lang="en-US" sz="3200" dirty="0"/>
              <a:t>, which journal published, article length, etc.</a:t>
            </a:r>
            <a:endParaRPr lang="en-US" sz="3200" b="1" dirty="0"/>
          </a:p>
        </p:txBody>
      </p:sp>
    </p:spTree>
    <p:extLst>
      <p:ext uri="{BB962C8B-B14F-4D97-AF65-F5344CB8AC3E}">
        <p14:creationId xmlns:p14="http://schemas.microsoft.com/office/powerpoint/2010/main" val="289730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19DD56-3091-1C46-87CF-7B34A38F6CE5}"/>
              </a:ext>
            </a:extLst>
          </p:cNvPr>
          <p:cNvPicPr>
            <a:picLocks noChangeAspect="1"/>
          </p:cNvPicPr>
          <p:nvPr/>
        </p:nvPicPr>
        <p:blipFill>
          <a:blip r:embed="rId2"/>
          <a:stretch>
            <a:fillRect/>
          </a:stretch>
        </p:blipFill>
        <p:spPr>
          <a:xfrm>
            <a:off x="1350876" y="43998"/>
            <a:ext cx="9961194" cy="6307474"/>
          </a:xfrm>
          <a:prstGeom prst="rect">
            <a:avLst/>
          </a:prstGeom>
        </p:spPr>
      </p:pic>
    </p:spTree>
    <p:extLst>
      <p:ext uri="{BB962C8B-B14F-4D97-AF65-F5344CB8AC3E}">
        <p14:creationId xmlns:p14="http://schemas.microsoft.com/office/powerpoint/2010/main" val="3975844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a:xfrm>
            <a:off x="1097280" y="286603"/>
            <a:ext cx="10058400" cy="1450757"/>
          </a:xfrm>
        </p:spPr>
        <p:txBody>
          <a:bodyPr/>
          <a:lstStyle/>
          <a:p>
            <a:r>
              <a:rPr lang="en-US" dirty="0"/>
              <a:t>Fake Example: Citation Prediction</a:t>
            </a:r>
          </a:p>
        </p:txBody>
      </p:sp>
      <p:sp>
        <p:nvSpPr>
          <p:cNvPr id="94" name="TextBox 93">
            <a:extLst>
              <a:ext uri="{FF2B5EF4-FFF2-40B4-BE49-F238E27FC236}">
                <a16:creationId xmlns:a16="http://schemas.microsoft.com/office/drawing/2014/main" id="{8D6574C4-59B7-8B47-86F0-75A6732005C6}"/>
              </a:ext>
            </a:extLst>
          </p:cNvPr>
          <p:cNvSpPr txBox="1"/>
          <p:nvPr/>
        </p:nvSpPr>
        <p:spPr>
          <a:xfrm>
            <a:off x="752678" y="1888275"/>
            <a:ext cx="8848521" cy="1077218"/>
          </a:xfrm>
          <a:prstGeom prst="rect">
            <a:avLst/>
          </a:prstGeom>
          <a:noFill/>
        </p:spPr>
        <p:txBody>
          <a:bodyPr wrap="square" rtlCol="0">
            <a:spAutoFit/>
          </a:bodyPr>
          <a:lstStyle/>
          <a:p>
            <a:pPr algn="ctr"/>
            <a:r>
              <a:rPr lang="en-US" sz="3200" dirty="0"/>
              <a:t>Data: Table of title lengths and how many citations within the first 3 years of publication</a:t>
            </a:r>
          </a:p>
        </p:txBody>
      </p:sp>
      <p:sp>
        <p:nvSpPr>
          <p:cNvPr id="95" name="TextBox 94">
            <a:extLst>
              <a:ext uri="{FF2B5EF4-FFF2-40B4-BE49-F238E27FC236}">
                <a16:creationId xmlns:a16="http://schemas.microsoft.com/office/drawing/2014/main" id="{612C4300-C66E-C646-8ECF-4E838D3075B8}"/>
              </a:ext>
            </a:extLst>
          </p:cNvPr>
          <p:cNvSpPr txBox="1"/>
          <p:nvPr/>
        </p:nvSpPr>
        <p:spPr>
          <a:xfrm>
            <a:off x="880539" y="3911046"/>
            <a:ext cx="2646491" cy="769441"/>
          </a:xfrm>
          <a:prstGeom prst="rect">
            <a:avLst/>
          </a:prstGeom>
          <a:noFill/>
        </p:spPr>
        <p:txBody>
          <a:bodyPr wrap="square" rtlCol="0">
            <a:spAutoFit/>
          </a:bodyPr>
          <a:lstStyle/>
          <a:p>
            <a:r>
              <a:rPr lang="en-US" sz="4400" dirty="0"/>
              <a:t>[1,   0,   0]</a:t>
            </a:r>
          </a:p>
        </p:txBody>
      </p:sp>
      <p:sp>
        <p:nvSpPr>
          <p:cNvPr id="98" name="TextBox 97">
            <a:extLst>
              <a:ext uri="{FF2B5EF4-FFF2-40B4-BE49-F238E27FC236}">
                <a16:creationId xmlns:a16="http://schemas.microsoft.com/office/drawing/2014/main" id="{9E431A94-93B3-CF45-82A9-63EACFFCB396}"/>
              </a:ext>
            </a:extLst>
          </p:cNvPr>
          <p:cNvSpPr txBox="1"/>
          <p:nvPr/>
        </p:nvSpPr>
        <p:spPr>
          <a:xfrm>
            <a:off x="752678" y="4710461"/>
            <a:ext cx="3061977" cy="584775"/>
          </a:xfrm>
          <a:prstGeom prst="rect">
            <a:avLst/>
          </a:prstGeom>
          <a:noFill/>
        </p:spPr>
        <p:txBody>
          <a:bodyPr wrap="square" rtlCol="0">
            <a:spAutoFit/>
          </a:bodyPr>
          <a:lstStyle/>
          <a:p>
            <a:r>
              <a:rPr lang="en-US" sz="3200" dirty="0"/>
              <a:t>&lt; 5    5-10    &gt;10</a:t>
            </a:r>
          </a:p>
        </p:txBody>
      </p:sp>
      <p:sp>
        <p:nvSpPr>
          <p:cNvPr id="99" name="TextBox 98">
            <a:extLst>
              <a:ext uri="{FF2B5EF4-FFF2-40B4-BE49-F238E27FC236}">
                <a16:creationId xmlns:a16="http://schemas.microsoft.com/office/drawing/2014/main" id="{DA9D9F56-DF3C-3C43-B991-AA82C3F6A47A}"/>
              </a:ext>
            </a:extLst>
          </p:cNvPr>
          <p:cNvSpPr txBox="1"/>
          <p:nvPr/>
        </p:nvSpPr>
        <p:spPr>
          <a:xfrm>
            <a:off x="-139148" y="3189940"/>
            <a:ext cx="4559506" cy="584775"/>
          </a:xfrm>
          <a:prstGeom prst="rect">
            <a:avLst/>
          </a:prstGeom>
          <a:noFill/>
        </p:spPr>
        <p:txBody>
          <a:bodyPr wrap="square" rtlCol="0">
            <a:spAutoFit/>
          </a:bodyPr>
          <a:lstStyle/>
          <a:p>
            <a:pPr algn="ctr"/>
            <a:r>
              <a:rPr lang="en-US" sz="3200" i="1" dirty="0"/>
              <a:t>Binning Title Lengths</a:t>
            </a:r>
          </a:p>
        </p:txBody>
      </p:sp>
    </p:spTree>
    <p:extLst>
      <p:ext uri="{BB962C8B-B14F-4D97-AF65-F5344CB8AC3E}">
        <p14:creationId xmlns:p14="http://schemas.microsoft.com/office/powerpoint/2010/main" val="1381003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a:xfrm>
            <a:off x="1097280" y="286603"/>
            <a:ext cx="10058400" cy="1450757"/>
          </a:xfrm>
        </p:spPr>
        <p:txBody>
          <a:bodyPr/>
          <a:lstStyle/>
          <a:p>
            <a:r>
              <a:rPr lang="en-US" dirty="0"/>
              <a:t>Fake Example: Citation Prediction</a:t>
            </a:r>
          </a:p>
        </p:txBody>
      </p:sp>
      <p:sp>
        <p:nvSpPr>
          <p:cNvPr id="6" name="Oval 5">
            <a:extLst>
              <a:ext uri="{FF2B5EF4-FFF2-40B4-BE49-F238E27FC236}">
                <a16:creationId xmlns:a16="http://schemas.microsoft.com/office/drawing/2014/main" id="{0899DBFD-6421-9F48-AACE-AB3196BEF465}"/>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73032F3-F85C-934D-803F-CCF6C504C9BF}"/>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1CBCE96-4FD7-1940-B324-EB4A1572B27D}"/>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DE539C0-B254-BC4B-8833-13746BD872EE}"/>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F3CACB50-EA6C-1448-A352-7EB62E3714F6}"/>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2D06621-62D7-0A43-83D8-3ABB99B0248E}"/>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stCxn id="7" idx="6"/>
            <a:endCxn id="9"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stCxn id="8" idx="6"/>
            <a:endCxn id="11"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stCxn id="7" idx="6"/>
            <a:endCxn id="11"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stCxn id="9" idx="6"/>
            <a:endCxn id="13"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a:endCxn id="14"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a:endCxn id="15"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a:endCxn id="16"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a:endCxn id="13"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a:endCxn id="14"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a:endCxn id="13"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a:endCxn id="16"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a:endCxn id="15"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a:endCxn id="14"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a:endCxn id="13"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B51CD4-BDDD-5347-8C49-804889CAF6BB}"/>
              </a:ext>
            </a:extLst>
          </p:cNvPr>
          <p:cNvCxnSpPr>
            <a:cxnSpLocks/>
            <a:stCxn id="13" idx="6"/>
            <a:endCxn id="17"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CB578D4-FBA7-7B45-A762-D741F90B0876}"/>
              </a:ext>
            </a:extLst>
          </p:cNvPr>
          <p:cNvCxnSpPr>
            <a:cxnSpLocks/>
            <a:stCxn id="17" idx="2"/>
            <a:endCxn id="16"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A301047-8852-C54D-BFDB-3535B04A8976}"/>
              </a:ext>
            </a:extLst>
          </p:cNvPr>
          <p:cNvCxnSpPr>
            <a:cxnSpLocks/>
            <a:stCxn id="14" idx="6"/>
            <a:endCxn id="17"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6A22C6D-6E07-774E-83D1-14CDC7FDFCC0}"/>
              </a:ext>
            </a:extLst>
          </p:cNvPr>
          <p:cNvCxnSpPr>
            <a:cxnSpLocks/>
            <a:stCxn id="15" idx="6"/>
            <a:endCxn id="17"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sp>
        <p:nvSpPr>
          <p:cNvPr id="92" name="Rectangle 91">
            <a:extLst>
              <a:ext uri="{FF2B5EF4-FFF2-40B4-BE49-F238E27FC236}">
                <a16:creationId xmlns:a16="http://schemas.microsoft.com/office/drawing/2014/main" id="{4C903DEC-3FF3-264A-9E1E-137B8401B2B0}"/>
              </a:ext>
            </a:extLst>
          </p:cNvPr>
          <p:cNvSpPr/>
          <p:nvPr/>
        </p:nvSpPr>
        <p:spPr>
          <a:xfrm>
            <a:off x="3454164" y="1530397"/>
            <a:ext cx="48442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sp>
        <p:nvSpPr>
          <p:cNvPr id="93" name="Rectangle 92">
            <a:extLst>
              <a:ext uri="{FF2B5EF4-FFF2-40B4-BE49-F238E27FC236}">
                <a16:creationId xmlns:a16="http://schemas.microsoft.com/office/drawing/2014/main" id="{3495D1A0-A977-3243-9692-839FFAC0E744}"/>
              </a:ext>
            </a:extLst>
          </p:cNvPr>
          <p:cNvSpPr/>
          <p:nvPr/>
        </p:nvSpPr>
        <p:spPr>
          <a:xfrm>
            <a:off x="7769913" y="2131814"/>
            <a:ext cx="49885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y</a:t>
            </a:r>
          </a:p>
        </p:txBody>
      </p:sp>
      <p:sp>
        <p:nvSpPr>
          <p:cNvPr id="95" name="TextBox 94">
            <a:extLst>
              <a:ext uri="{FF2B5EF4-FFF2-40B4-BE49-F238E27FC236}">
                <a16:creationId xmlns:a16="http://schemas.microsoft.com/office/drawing/2014/main" id="{612C4300-C66E-C646-8ECF-4E838D3075B8}"/>
              </a:ext>
            </a:extLst>
          </p:cNvPr>
          <p:cNvSpPr txBox="1"/>
          <p:nvPr/>
        </p:nvSpPr>
        <p:spPr>
          <a:xfrm>
            <a:off x="392188" y="3394211"/>
            <a:ext cx="2646491" cy="769441"/>
          </a:xfrm>
          <a:prstGeom prst="rect">
            <a:avLst/>
          </a:prstGeom>
          <a:noFill/>
        </p:spPr>
        <p:txBody>
          <a:bodyPr wrap="square" rtlCol="0">
            <a:spAutoFit/>
          </a:bodyPr>
          <a:lstStyle/>
          <a:p>
            <a:r>
              <a:rPr lang="en-US" sz="4400" dirty="0"/>
              <a:t>[1,   0,   0]</a:t>
            </a:r>
          </a:p>
        </p:txBody>
      </p:sp>
      <p:sp>
        <p:nvSpPr>
          <p:cNvPr id="98" name="TextBox 97">
            <a:extLst>
              <a:ext uri="{FF2B5EF4-FFF2-40B4-BE49-F238E27FC236}">
                <a16:creationId xmlns:a16="http://schemas.microsoft.com/office/drawing/2014/main" id="{9E431A94-93B3-CF45-82A9-63EACFFCB396}"/>
              </a:ext>
            </a:extLst>
          </p:cNvPr>
          <p:cNvSpPr txBox="1"/>
          <p:nvPr/>
        </p:nvSpPr>
        <p:spPr>
          <a:xfrm>
            <a:off x="264327" y="4193626"/>
            <a:ext cx="3061977" cy="584775"/>
          </a:xfrm>
          <a:prstGeom prst="rect">
            <a:avLst/>
          </a:prstGeom>
          <a:noFill/>
        </p:spPr>
        <p:txBody>
          <a:bodyPr wrap="square" rtlCol="0">
            <a:spAutoFit/>
          </a:bodyPr>
          <a:lstStyle/>
          <a:p>
            <a:r>
              <a:rPr lang="en-US" sz="3200" dirty="0"/>
              <a:t>&lt; 5    5-10    &gt;10</a:t>
            </a:r>
          </a:p>
        </p:txBody>
      </p:sp>
      <p:sp>
        <p:nvSpPr>
          <p:cNvPr id="3" name="TextBox 2">
            <a:extLst>
              <a:ext uri="{FF2B5EF4-FFF2-40B4-BE49-F238E27FC236}">
                <a16:creationId xmlns:a16="http://schemas.microsoft.com/office/drawing/2014/main" id="{E3D22D43-088E-F145-AA1E-8AAF6A2838E1}"/>
              </a:ext>
            </a:extLst>
          </p:cNvPr>
          <p:cNvSpPr txBox="1"/>
          <p:nvPr/>
        </p:nvSpPr>
        <p:spPr>
          <a:xfrm>
            <a:off x="437137" y="2752143"/>
            <a:ext cx="2556315" cy="523220"/>
          </a:xfrm>
          <a:prstGeom prst="rect">
            <a:avLst/>
          </a:prstGeom>
          <a:noFill/>
        </p:spPr>
        <p:txBody>
          <a:bodyPr wrap="square" rtlCol="0">
            <a:spAutoFit/>
          </a:bodyPr>
          <a:lstStyle/>
          <a:p>
            <a:r>
              <a:rPr lang="en-US" sz="2800" i="1" dirty="0"/>
              <a:t>X: Title Lengths</a:t>
            </a:r>
            <a:endParaRPr lang="en-US" sz="2800" dirty="0"/>
          </a:p>
        </p:txBody>
      </p:sp>
    </p:spTree>
    <p:extLst>
      <p:ext uri="{BB962C8B-B14F-4D97-AF65-F5344CB8AC3E}">
        <p14:creationId xmlns:p14="http://schemas.microsoft.com/office/powerpoint/2010/main" val="491526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p:txBody>
          <a:bodyPr/>
          <a:lstStyle/>
          <a:p>
            <a:r>
              <a:rPr lang="en-US" dirty="0"/>
              <a:t>Fake Example: Citation Prediction</a:t>
            </a:r>
          </a:p>
        </p:txBody>
      </p:sp>
      <p:sp>
        <p:nvSpPr>
          <p:cNvPr id="6" name="Oval 5">
            <a:extLst>
              <a:ext uri="{FF2B5EF4-FFF2-40B4-BE49-F238E27FC236}">
                <a16:creationId xmlns:a16="http://schemas.microsoft.com/office/drawing/2014/main" id="{0899DBFD-6421-9F48-AACE-AB3196BEF465}"/>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73032F3-F85C-934D-803F-CCF6C504C9BF}"/>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1CBCE96-4FD7-1940-B324-EB4A1572B27D}"/>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DE539C0-B254-BC4B-8833-13746BD872EE}"/>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F3CACB50-EA6C-1448-A352-7EB62E3714F6}"/>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2D06621-62D7-0A43-83D8-3ABB99B0248E}"/>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stCxn id="7" idx="6"/>
            <a:endCxn id="9"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stCxn id="8" idx="6"/>
            <a:endCxn id="11"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stCxn id="7" idx="6"/>
            <a:endCxn id="11"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stCxn id="9" idx="6"/>
            <a:endCxn id="13"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a:endCxn id="14"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a:endCxn id="15"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a:endCxn id="16"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a:endCxn id="13"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a:endCxn id="14"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a:endCxn id="13"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a:endCxn id="16"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a:endCxn id="15"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a:endCxn id="14"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a:endCxn id="13"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B51CD4-BDDD-5347-8C49-804889CAF6BB}"/>
              </a:ext>
            </a:extLst>
          </p:cNvPr>
          <p:cNvCxnSpPr>
            <a:cxnSpLocks/>
            <a:stCxn id="13" idx="6"/>
            <a:endCxn id="17"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CB578D4-FBA7-7B45-A762-D741F90B0876}"/>
              </a:ext>
            </a:extLst>
          </p:cNvPr>
          <p:cNvCxnSpPr>
            <a:cxnSpLocks/>
            <a:stCxn id="17" idx="2"/>
            <a:endCxn id="16"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A301047-8852-C54D-BFDB-3535B04A8976}"/>
              </a:ext>
            </a:extLst>
          </p:cNvPr>
          <p:cNvCxnSpPr>
            <a:cxnSpLocks/>
            <a:stCxn id="14" idx="6"/>
            <a:endCxn id="17"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6A22C6D-6E07-774E-83D1-14CDC7FDFCC0}"/>
              </a:ext>
            </a:extLst>
          </p:cNvPr>
          <p:cNvCxnSpPr>
            <a:cxnSpLocks/>
            <a:stCxn id="15" idx="6"/>
            <a:endCxn id="17"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sp>
        <p:nvSpPr>
          <p:cNvPr id="92" name="Rectangle 91">
            <a:extLst>
              <a:ext uri="{FF2B5EF4-FFF2-40B4-BE49-F238E27FC236}">
                <a16:creationId xmlns:a16="http://schemas.microsoft.com/office/drawing/2014/main" id="{4C903DEC-3FF3-264A-9E1E-137B8401B2B0}"/>
              </a:ext>
            </a:extLst>
          </p:cNvPr>
          <p:cNvSpPr/>
          <p:nvPr/>
        </p:nvSpPr>
        <p:spPr>
          <a:xfrm>
            <a:off x="3454164" y="1530397"/>
            <a:ext cx="48442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x</a:t>
            </a:r>
          </a:p>
        </p:txBody>
      </p:sp>
      <p:sp>
        <p:nvSpPr>
          <p:cNvPr id="93" name="Rectangle 92">
            <a:extLst>
              <a:ext uri="{FF2B5EF4-FFF2-40B4-BE49-F238E27FC236}">
                <a16:creationId xmlns:a16="http://schemas.microsoft.com/office/drawing/2014/main" id="{3495D1A0-A977-3243-9692-839FFAC0E744}"/>
              </a:ext>
            </a:extLst>
          </p:cNvPr>
          <p:cNvSpPr/>
          <p:nvPr/>
        </p:nvSpPr>
        <p:spPr>
          <a:xfrm>
            <a:off x="7769913" y="2131814"/>
            <a:ext cx="49885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y</a:t>
            </a:r>
          </a:p>
        </p:txBody>
      </p:sp>
      <p:sp>
        <p:nvSpPr>
          <p:cNvPr id="95" name="TextBox 94">
            <a:extLst>
              <a:ext uri="{FF2B5EF4-FFF2-40B4-BE49-F238E27FC236}">
                <a16:creationId xmlns:a16="http://schemas.microsoft.com/office/drawing/2014/main" id="{612C4300-C66E-C646-8ECF-4E838D3075B8}"/>
              </a:ext>
            </a:extLst>
          </p:cNvPr>
          <p:cNvSpPr txBox="1"/>
          <p:nvPr/>
        </p:nvSpPr>
        <p:spPr>
          <a:xfrm>
            <a:off x="392188" y="3394211"/>
            <a:ext cx="2646491" cy="769441"/>
          </a:xfrm>
          <a:prstGeom prst="rect">
            <a:avLst/>
          </a:prstGeom>
          <a:noFill/>
        </p:spPr>
        <p:txBody>
          <a:bodyPr wrap="square" rtlCol="0">
            <a:spAutoFit/>
          </a:bodyPr>
          <a:lstStyle/>
          <a:p>
            <a:r>
              <a:rPr lang="en-US" sz="4400" dirty="0"/>
              <a:t>[1,   0,   0]</a:t>
            </a:r>
          </a:p>
        </p:txBody>
      </p:sp>
      <p:sp>
        <p:nvSpPr>
          <p:cNvPr id="98" name="TextBox 97">
            <a:extLst>
              <a:ext uri="{FF2B5EF4-FFF2-40B4-BE49-F238E27FC236}">
                <a16:creationId xmlns:a16="http://schemas.microsoft.com/office/drawing/2014/main" id="{9E431A94-93B3-CF45-82A9-63EACFFCB396}"/>
              </a:ext>
            </a:extLst>
          </p:cNvPr>
          <p:cNvSpPr txBox="1"/>
          <p:nvPr/>
        </p:nvSpPr>
        <p:spPr>
          <a:xfrm>
            <a:off x="264327" y="4193626"/>
            <a:ext cx="3061977" cy="584775"/>
          </a:xfrm>
          <a:prstGeom prst="rect">
            <a:avLst/>
          </a:prstGeom>
          <a:noFill/>
        </p:spPr>
        <p:txBody>
          <a:bodyPr wrap="square" rtlCol="0">
            <a:spAutoFit/>
          </a:bodyPr>
          <a:lstStyle/>
          <a:p>
            <a:r>
              <a:rPr lang="en-US" sz="3200" dirty="0"/>
              <a:t>&lt; 5    5-10    &gt;10</a:t>
            </a:r>
          </a:p>
        </p:txBody>
      </p:sp>
      <p:sp>
        <p:nvSpPr>
          <p:cNvPr id="50" name="TextBox 49">
            <a:extLst>
              <a:ext uri="{FF2B5EF4-FFF2-40B4-BE49-F238E27FC236}">
                <a16:creationId xmlns:a16="http://schemas.microsoft.com/office/drawing/2014/main" id="{7F0BD339-CF7B-9A43-B95C-7B2D5E90FEA5}"/>
              </a:ext>
            </a:extLst>
          </p:cNvPr>
          <p:cNvSpPr txBox="1"/>
          <p:nvPr/>
        </p:nvSpPr>
        <p:spPr>
          <a:xfrm>
            <a:off x="437137" y="2752143"/>
            <a:ext cx="2556315" cy="523220"/>
          </a:xfrm>
          <a:prstGeom prst="rect">
            <a:avLst/>
          </a:prstGeom>
          <a:noFill/>
        </p:spPr>
        <p:txBody>
          <a:bodyPr wrap="square" rtlCol="0">
            <a:spAutoFit/>
          </a:bodyPr>
          <a:lstStyle/>
          <a:p>
            <a:r>
              <a:rPr lang="en-US" sz="2800" i="1" dirty="0"/>
              <a:t>X: Title Lengths</a:t>
            </a:r>
            <a:endParaRPr lang="en-US" sz="2800" dirty="0"/>
          </a:p>
        </p:txBody>
      </p:sp>
      <p:sp>
        <p:nvSpPr>
          <p:cNvPr id="51" name="TextBox 50">
            <a:extLst>
              <a:ext uri="{FF2B5EF4-FFF2-40B4-BE49-F238E27FC236}">
                <a16:creationId xmlns:a16="http://schemas.microsoft.com/office/drawing/2014/main" id="{B4E42966-F4D1-9F4D-9BBB-1CE2BFF19F2B}"/>
              </a:ext>
            </a:extLst>
          </p:cNvPr>
          <p:cNvSpPr txBox="1"/>
          <p:nvPr/>
        </p:nvSpPr>
        <p:spPr>
          <a:xfrm>
            <a:off x="8428621" y="2683562"/>
            <a:ext cx="2556315" cy="954107"/>
          </a:xfrm>
          <a:prstGeom prst="rect">
            <a:avLst/>
          </a:prstGeom>
          <a:noFill/>
        </p:spPr>
        <p:txBody>
          <a:bodyPr wrap="square" rtlCol="0">
            <a:spAutoFit/>
          </a:bodyPr>
          <a:lstStyle/>
          <a:p>
            <a:r>
              <a:rPr lang="en-US" sz="2800" i="1" dirty="0"/>
              <a:t>y: Number of citations</a:t>
            </a:r>
            <a:endParaRPr lang="en-US" sz="2800" dirty="0"/>
          </a:p>
        </p:txBody>
      </p:sp>
      <p:sp>
        <p:nvSpPr>
          <p:cNvPr id="53" name="TextBox 52">
            <a:extLst>
              <a:ext uri="{FF2B5EF4-FFF2-40B4-BE49-F238E27FC236}">
                <a16:creationId xmlns:a16="http://schemas.microsoft.com/office/drawing/2014/main" id="{133AD4CD-C201-CE46-ABBB-EA67E9A7D77C}"/>
              </a:ext>
            </a:extLst>
          </p:cNvPr>
          <p:cNvSpPr txBox="1"/>
          <p:nvPr/>
        </p:nvSpPr>
        <p:spPr>
          <a:xfrm>
            <a:off x="4685526" y="4847555"/>
            <a:ext cx="2556315" cy="523220"/>
          </a:xfrm>
          <a:prstGeom prst="rect">
            <a:avLst/>
          </a:prstGeom>
          <a:noFill/>
        </p:spPr>
        <p:txBody>
          <a:bodyPr wrap="square" rtlCol="0">
            <a:spAutoFit/>
          </a:bodyPr>
          <a:lstStyle/>
          <a:p>
            <a:r>
              <a:rPr lang="en-US" sz="2800" i="1" dirty="0"/>
              <a:t>Hidden layers</a:t>
            </a:r>
            <a:endParaRPr lang="en-US" sz="2800" dirty="0"/>
          </a:p>
        </p:txBody>
      </p:sp>
    </p:spTree>
    <p:extLst>
      <p:ext uri="{BB962C8B-B14F-4D97-AF65-F5344CB8AC3E}">
        <p14:creationId xmlns:p14="http://schemas.microsoft.com/office/powerpoint/2010/main" val="173267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p:txBody>
          <a:bodyPr/>
          <a:lstStyle/>
          <a:p>
            <a:r>
              <a:rPr lang="en-US" dirty="0"/>
              <a:t>Fake Example: Citation Prediction</a:t>
            </a:r>
          </a:p>
        </p:txBody>
      </p:sp>
      <p:sp>
        <p:nvSpPr>
          <p:cNvPr id="6" name="Oval 5">
            <a:extLst>
              <a:ext uri="{FF2B5EF4-FFF2-40B4-BE49-F238E27FC236}">
                <a16:creationId xmlns:a16="http://schemas.microsoft.com/office/drawing/2014/main" id="{0899DBFD-6421-9F48-AACE-AB3196BEF465}"/>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73032F3-F85C-934D-803F-CCF6C504C9BF}"/>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1CBCE96-4FD7-1940-B324-EB4A1572B27D}"/>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DE539C0-B254-BC4B-8833-13746BD872EE}"/>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F3CACB50-EA6C-1448-A352-7EB62E3714F6}"/>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2D06621-62D7-0A43-83D8-3ABB99B0248E}"/>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stCxn id="7" idx="6"/>
            <a:endCxn id="9"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stCxn id="8" idx="6"/>
            <a:endCxn id="11"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stCxn id="7" idx="6"/>
            <a:endCxn id="11"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stCxn id="9" idx="6"/>
            <a:endCxn id="13"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a:endCxn id="14"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a:endCxn id="15"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a:endCxn id="16"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a:endCxn id="13"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a:endCxn id="14"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a:endCxn id="13"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a:endCxn id="16"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a:endCxn id="15"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a:endCxn id="14"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a:endCxn id="13"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B51CD4-BDDD-5347-8C49-804889CAF6BB}"/>
              </a:ext>
            </a:extLst>
          </p:cNvPr>
          <p:cNvCxnSpPr>
            <a:cxnSpLocks/>
            <a:stCxn id="13" idx="6"/>
            <a:endCxn id="17"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CB578D4-FBA7-7B45-A762-D741F90B0876}"/>
              </a:ext>
            </a:extLst>
          </p:cNvPr>
          <p:cNvCxnSpPr>
            <a:cxnSpLocks/>
            <a:stCxn id="17" idx="2"/>
            <a:endCxn id="16"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A301047-8852-C54D-BFDB-3535B04A8976}"/>
              </a:ext>
            </a:extLst>
          </p:cNvPr>
          <p:cNvCxnSpPr>
            <a:cxnSpLocks/>
            <a:stCxn id="14" idx="6"/>
            <a:endCxn id="17"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6A22C6D-6E07-774E-83D1-14CDC7FDFCC0}"/>
              </a:ext>
            </a:extLst>
          </p:cNvPr>
          <p:cNvCxnSpPr>
            <a:cxnSpLocks/>
            <a:stCxn id="15" idx="6"/>
            <a:endCxn id="17"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612C4300-C66E-C646-8ECF-4E838D3075B8}"/>
              </a:ext>
            </a:extLst>
          </p:cNvPr>
          <p:cNvSpPr txBox="1"/>
          <p:nvPr/>
        </p:nvSpPr>
        <p:spPr>
          <a:xfrm>
            <a:off x="391567" y="2574970"/>
            <a:ext cx="2646491" cy="769441"/>
          </a:xfrm>
          <a:prstGeom prst="rect">
            <a:avLst/>
          </a:prstGeom>
          <a:noFill/>
        </p:spPr>
        <p:txBody>
          <a:bodyPr wrap="square" rtlCol="0">
            <a:spAutoFit/>
          </a:bodyPr>
          <a:lstStyle/>
          <a:p>
            <a:r>
              <a:rPr lang="en-US" sz="4400" dirty="0"/>
              <a:t>[1,   0,   0]</a:t>
            </a:r>
          </a:p>
        </p:txBody>
      </p:sp>
      <p:sp>
        <p:nvSpPr>
          <p:cNvPr id="98" name="TextBox 97">
            <a:extLst>
              <a:ext uri="{FF2B5EF4-FFF2-40B4-BE49-F238E27FC236}">
                <a16:creationId xmlns:a16="http://schemas.microsoft.com/office/drawing/2014/main" id="{9E431A94-93B3-CF45-82A9-63EACFFCB396}"/>
              </a:ext>
            </a:extLst>
          </p:cNvPr>
          <p:cNvSpPr txBox="1"/>
          <p:nvPr/>
        </p:nvSpPr>
        <p:spPr>
          <a:xfrm>
            <a:off x="263706" y="3374385"/>
            <a:ext cx="3061977" cy="584775"/>
          </a:xfrm>
          <a:prstGeom prst="rect">
            <a:avLst/>
          </a:prstGeom>
          <a:noFill/>
        </p:spPr>
        <p:txBody>
          <a:bodyPr wrap="square" rtlCol="0">
            <a:spAutoFit/>
          </a:bodyPr>
          <a:lstStyle/>
          <a:p>
            <a:r>
              <a:rPr lang="en-US" sz="3200" dirty="0"/>
              <a:t>&lt; 5    5-10    &gt;10</a:t>
            </a:r>
          </a:p>
        </p:txBody>
      </p:sp>
      <p:sp>
        <p:nvSpPr>
          <p:cNvPr id="4" name="Rounded Rectangle 3">
            <a:extLst>
              <a:ext uri="{FF2B5EF4-FFF2-40B4-BE49-F238E27FC236}">
                <a16:creationId xmlns:a16="http://schemas.microsoft.com/office/drawing/2014/main" id="{185986B2-84B6-2643-8CA2-E68A29879941}"/>
              </a:ext>
            </a:extLst>
          </p:cNvPr>
          <p:cNvSpPr/>
          <p:nvPr/>
        </p:nvSpPr>
        <p:spPr>
          <a:xfrm>
            <a:off x="8428621" y="2256424"/>
            <a:ext cx="2585358" cy="1702736"/>
          </a:xfrm>
          <a:prstGeom prst="roundRect">
            <a:avLst/>
          </a:prstGeom>
          <a:solidFill>
            <a:srgbClr val="C46D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90BFF9-3479-E145-8D88-5FCD7210CA47}"/>
              </a:ext>
            </a:extLst>
          </p:cNvPr>
          <p:cNvSpPr txBox="1"/>
          <p:nvPr/>
        </p:nvSpPr>
        <p:spPr>
          <a:xfrm>
            <a:off x="8679910" y="2458402"/>
            <a:ext cx="2057459" cy="646331"/>
          </a:xfrm>
          <a:prstGeom prst="rect">
            <a:avLst/>
          </a:prstGeom>
          <a:noFill/>
        </p:spPr>
        <p:txBody>
          <a:bodyPr wrap="square" rtlCol="0">
            <a:spAutoFit/>
          </a:bodyPr>
          <a:lstStyle/>
          <a:p>
            <a:r>
              <a:rPr lang="en-US" sz="3600" dirty="0">
                <a:solidFill>
                  <a:schemeClr val="bg1"/>
                </a:solidFill>
              </a:rPr>
              <a:t>Output: 1</a:t>
            </a:r>
          </a:p>
        </p:txBody>
      </p:sp>
    </p:spTree>
    <p:extLst>
      <p:ext uri="{BB962C8B-B14F-4D97-AF65-F5344CB8AC3E}">
        <p14:creationId xmlns:p14="http://schemas.microsoft.com/office/powerpoint/2010/main" val="320936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p:txBody>
          <a:bodyPr/>
          <a:lstStyle/>
          <a:p>
            <a:r>
              <a:rPr lang="en-US" dirty="0"/>
              <a:t>Fake Example: Citation Prediction</a:t>
            </a:r>
          </a:p>
        </p:txBody>
      </p:sp>
      <p:sp>
        <p:nvSpPr>
          <p:cNvPr id="6" name="Oval 5">
            <a:extLst>
              <a:ext uri="{FF2B5EF4-FFF2-40B4-BE49-F238E27FC236}">
                <a16:creationId xmlns:a16="http://schemas.microsoft.com/office/drawing/2014/main" id="{0899DBFD-6421-9F48-AACE-AB3196BEF465}"/>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73032F3-F85C-934D-803F-CCF6C504C9BF}"/>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1CBCE96-4FD7-1940-B324-EB4A1572B27D}"/>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DE539C0-B254-BC4B-8833-13746BD872EE}"/>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F3CACB50-EA6C-1448-A352-7EB62E3714F6}"/>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2D06621-62D7-0A43-83D8-3ABB99B0248E}"/>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stCxn id="7" idx="6"/>
            <a:endCxn id="9"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stCxn id="8" idx="6"/>
            <a:endCxn id="11"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stCxn id="7" idx="6"/>
            <a:endCxn id="11"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stCxn id="9" idx="6"/>
            <a:endCxn id="13"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a:endCxn id="14"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a:endCxn id="15"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a:endCxn id="16"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a:endCxn id="13"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a:endCxn id="14"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a:endCxn id="13"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a:endCxn id="16"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a:endCxn id="15"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a:endCxn id="14"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a:endCxn id="13"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B51CD4-BDDD-5347-8C49-804889CAF6BB}"/>
              </a:ext>
            </a:extLst>
          </p:cNvPr>
          <p:cNvCxnSpPr>
            <a:cxnSpLocks/>
            <a:stCxn id="13" idx="6"/>
            <a:endCxn id="17"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CB578D4-FBA7-7B45-A762-D741F90B0876}"/>
              </a:ext>
            </a:extLst>
          </p:cNvPr>
          <p:cNvCxnSpPr>
            <a:cxnSpLocks/>
            <a:stCxn id="17" idx="2"/>
            <a:endCxn id="16"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A301047-8852-C54D-BFDB-3535B04A8976}"/>
              </a:ext>
            </a:extLst>
          </p:cNvPr>
          <p:cNvCxnSpPr>
            <a:cxnSpLocks/>
            <a:stCxn id="14" idx="6"/>
            <a:endCxn id="17"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6A22C6D-6E07-774E-83D1-14CDC7FDFCC0}"/>
              </a:ext>
            </a:extLst>
          </p:cNvPr>
          <p:cNvCxnSpPr>
            <a:cxnSpLocks/>
            <a:stCxn id="15" idx="6"/>
            <a:endCxn id="17"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612C4300-C66E-C646-8ECF-4E838D3075B8}"/>
              </a:ext>
            </a:extLst>
          </p:cNvPr>
          <p:cNvSpPr txBox="1"/>
          <p:nvPr/>
        </p:nvSpPr>
        <p:spPr>
          <a:xfrm>
            <a:off x="391567" y="2574970"/>
            <a:ext cx="2646491" cy="769441"/>
          </a:xfrm>
          <a:prstGeom prst="rect">
            <a:avLst/>
          </a:prstGeom>
          <a:noFill/>
        </p:spPr>
        <p:txBody>
          <a:bodyPr wrap="square" rtlCol="0">
            <a:spAutoFit/>
          </a:bodyPr>
          <a:lstStyle/>
          <a:p>
            <a:r>
              <a:rPr lang="en-US" sz="4400" dirty="0"/>
              <a:t>[1,   0,   0]</a:t>
            </a:r>
          </a:p>
        </p:txBody>
      </p:sp>
      <p:sp>
        <p:nvSpPr>
          <p:cNvPr id="98" name="TextBox 97">
            <a:extLst>
              <a:ext uri="{FF2B5EF4-FFF2-40B4-BE49-F238E27FC236}">
                <a16:creationId xmlns:a16="http://schemas.microsoft.com/office/drawing/2014/main" id="{9E431A94-93B3-CF45-82A9-63EACFFCB396}"/>
              </a:ext>
            </a:extLst>
          </p:cNvPr>
          <p:cNvSpPr txBox="1"/>
          <p:nvPr/>
        </p:nvSpPr>
        <p:spPr>
          <a:xfrm>
            <a:off x="263706" y="3374385"/>
            <a:ext cx="3061977" cy="584775"/>
          </a:xfrm>
          <a:prstGeom prst="rect">
            <a:avLst/>
          </a:prstGeom>
          <a:noFill/>
        </p:spPr>
        <p:txBody>
          <a:bodyPr wrap="square" rtlCol="0">
            <a:spAutoFit/>
          </a:bodyPr>
          <a:lstStyle/>
          <a:p>
            <a:r>
              <a:rPr lang="en-US" sz="3200" dirty="0"/>
              <a:t>&lt; 5    5-10    &gt;10</a:t>
            </a:r>
          </a:p>
        </p:txBody>
      </p:sp>
      <p:sp>
        <p:nvSpPr>
          <p:cNvPr id="4" name="Rounded Rectangle 3">
            <a:extLst>
              <a:ext uri="{FF2B5EF4-FFF2-40B4-BE49-F238E27FC236}">
                <a16:creationId xmlns:a16="http://schemas.microsoft.com/office/drawing/2014/main" id="{185986B2-84B6-2643-8CA2-E68A29879941}"/>
              </a:ext>
            </a:extLst>
          </p:cNvPr>
          <p:cNvSpPr/>
          <p:nvPr/>
        </p:nvSpPr>
        <p:spPr>
          <a:xfrm>
            <a:off x="8428621" y="2256424"/>
            <a:ext cx="2585358" cy="1702736"/>
          </a:xfrm>
          <a:prstGeom prst="roundRect">
            <a:avLst/>
          </a:prstGeom>
          <a:solidFill>
            <a:srgbClr val="C46D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90BFF9-3479-E145-8D88-5FCD7210CA47}"/>
              </a:ext>
            </a:extLst>
          </p:cNvPr>
          <p:cNvSpPr txBox="1"/>
          <p:nvPr/>
        </p:nvSpPr>
        <p:spPr>
          <a:xfrm>
            <a:off x="8679910" y="2458402"/>
            <a:ext cx="2057459" cy="646331"/>
          </a:xfrm>
          <a:prstGeom prst="rect">
            <a:avLst/>
          </a:prstGeom>
          <a:noFill/>
        </p:spPr>
        <p:txBody>
          <a:bodyPr wrap="square" rtlCol="0">
            <a:spAutoFit/>
          </a:bodyPr>
          <a:lstStyle/>
          <a:p>
            <a:r>
              <a:rPr lang="en-US" sz="3600" dirty="0">
                <a:solidFill>
                  <a:schemeClr val="bg1"/>
                </a:solidFill>
              </a:rPr>
              <a:t>Output: 1</a:t>
            </a:r>
          </a:p>
        </p:txBody>
      </p:sp>
      <p:sp>
        <p:nvSpPr>
          <p:cNvPr id="3" name="TextBox 2">
            <a:extLst>
              <a:ext uri="{FF2B5EF4-FFF2-40B4-BE49-F238E27FC236}">
                <a16:creationId xmlns:a16="http://schemas.microsoft.com/office/drawing/2014/main" id="{63490FC7-DD1C-5849-95D5-8C7D92789878}"/>
              </a:ext>
            </a:extLst>
          </p:cNvPr>
          <p:cNvSpPr txBox="1"/>
          <p:nvPr/>
        </p:nvSpPr>
        <p:spPr>
          <a:xfrm>
            <a:off x="-656604" y="1864324"/>
            <a:ext cx="184731" cy="369332"/>
          </a:xfrm>
          <a:prstGeom prst="rect">
            <a:avLst/>
          </a:prstGeom>
          <a:noFill/>
        </p:spPr>
        <p:txBody>
          <a:bodyPr wrap="none" rtlCol="0">
            <a:spAutoFit/>
          </a:bodyPr>
          <a:lstStyle/>
          <a:p>
            <a:endParaRPr lang="en-US" dirty="0"/>
          </a:p>
        </p:txBody>
      </p:sp>
      <p:sp>
        <p:nvSpPr>
          <p:cNvPr id="51" name="TextBox 50">
            <a:extLst>
              <a:ext uri="{FF2B5EF4-FFF2-40B4-BE49-F238E27FC236}">
                <a16:creationId xmlns:a16="http://schemas.microsoft.com/office/drawing/2014/main" id="{CB92F469-A155-E647-AA10-39C73A458CA6}"/>
              </a:ext>
            </a:extLst>
          </p:cNvPr>
          <p:cNvSpPr txBox="1"/>
          <p:nvPr/>
        </p:nvSpPr>
        <p:spPr>
          <a:xfrm>
            <a:off x="8679909" y="3106937"/>
            <a:ext cx="2057459" cy="646331"/>
          </a:xfrm>
          <a:prstGeom prst="rect">
            <a:avLst/>
          </a:prstGeom>
          <a:noFill/>
        </p:spPr>
        <p:txBody>
          <a:bodyPr wrap="square" rtlCol="0">
            <a:spAutoFit/>
          </a:bodyPr>
          <a:lstStyle/>
          <a:p>
            <a:r>
              <a:rPr lang="en-US" sz="3600" dirty="0"/>
              <a:t>Actual: 25</a:t>
            </a:r>
          </a:p>
        </p:txBody>
      </p:sp>
    </p:spTree>
    <p:extLst>
      <p:ext uri="{BB962C8B-B14F-4D97-AF65-F5344CB8AC3E}">
        <p14:creationId xmlns:p14="http://schemas.microsoft.com/office/powerpoint/2010/main" val="3320660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p:txBody>
          <a:bodyPr/>
          <a:lstStyle/>
          <a:p>
            <a:r>
              <a:rPr lang="en-US" dirty="0"/>
              <a:t>Fake Example: Citation Prediction</a:t>
            </a:r>
          </a:p>
        </p:txBody>
      </p:sp>
      <p:sp>
        <p:nvSpPr>
          <p:cNvPr id="6" name="Oval 5">
            <a:extLst>
              <a:ext uri="{FF2B5EF4-FFF2-40B4-BE49-F238E27FC236}">
                <a16:creationId xmlns:a16="http://schemas.microsoft.com/office/drawing/2014/main" id="{0899DBFD-6421-9F48-AACE-AB3196BEF465}"/>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73032F3-F85C-934D-803F-CCF6C504C9BF}"/>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1CBCE96-4FD7-1940-B324-EB4A1572B27D}"/>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DE539C0-B254-BC4B-8833-13746BD872EE}"/>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F3CACB50-EA6C-1448-A352-7EB62E3714F6}"/>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2D06621-62D7-0A43-83D8-3ABB99B0248E}"/>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stCxn id="7" idx="6"/>
            <a:endCxn id="9"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stCxn id="8" idx="6"/>
            <a:endCxn id="11"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stCxn id="7" idx="6"/>
            <a:endCxn id="11"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stCxn id="9" idx="6"/>
            <a:endCxn id="13"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a:endCxn id="14"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a:endCxn id="15"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a:endCxn id="16"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a:endCxn id="13"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a:endCxn id="14"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a:endCxn id="13"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a:endCxn id="16"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a:endCxn id="15"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a:endCxn id="14"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a:endCxn id="13"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B51CD4-BDDD-5347-8C49-804889CAF6BB}"/>
              </a:ext>
            </a:extLst>
          </p:cNvPr>
          <p:cNvCxnSpPr>
            <a:cxnSpLocks/>
            <a:stCxn id="13" idx="6"/>
            <a:endCxn id="17"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CB578D4-FBA7-7B45-A762-D741F90B0876}"/>
              </a:ext>
            </a:extLst>
          </p:cNvPr>
          <p:cNvCxnSpPr>
            <a:cxnSpLocks/>
            <a:stCxn id="17" idx="2"/>
            <a:endCxn id="16"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A301047-8852-C54D-BFDB-3535B04A8976}"/>
              </a:ext>
            </a:extLst>
          </p:cNvPr>
          <p:cNvCxnSpPr>
            <a:cxnSpLocks/>
            <a:stCxn id="14" idx="6"/>
            <a:endCxn id="17"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6A22C6D-6E07-774E-83D1-14CDC7FDFCC0}"/>
              </a:ext>
            </a:extLst>
          </p:cNvPr>
          <p:cNvCxnSpPr>
            <a:cxnSpLocks/>
            <a:stCxn id="15" idx="6"/>
            <a:endCxn id="17"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612C4300-C66E-C646-8ECF-4E838D3075B8}"/>
              </a:ext>
            </a:extLst>
          </p:cNvPr>
          <p:cNvSpPr txBox="1"/>
          <p:nvPr/>
        </p:nvSpPr>
        <p:spPr>
          <a:xfrm>
            <a:off x="391567" y="2574970"/>
            <a:ext cx="2646491" cy="769441"/>
          </a:xfrm>
          <a:prstGeom prst="rect">
            <a:avLst/>
          </a:prstGeom>
          <a:noFill/>
        </p:spPr>
        <p:txBody>
          <a:bodyPr wrap="square" rtlCol="0">
            <a:spAutoFit/>
          </a:bodyPr>
          <a:lstStyle/>
          <a:p>
            <a:r>
              <a:rPr lang="en-US" sz="4400" dirty="0"/>
              <a:t>[1,   0,   0]</a:t>
            </a:r>
          </a:p>
        </p:txBody>
      </p:sp>
      <p:sp>
        <p:nvSpPr>
          <p:cNvPr id="98" name="TextBox 97">
            <a:extLst>
              <a:ext uri="{FF2B5EF4-FFF2-40B4-BE49-F238E27FC236}">
                <a16:creationId xmlns:a16="http://schemas.microsoft.com/office/drawing/2014/main" id="{9E431A94-93B3-CF45-82A9-63EACFFCB396}"/>
              </a:ext>
            </a:extLst>
          </p:cNvPr>
          <p:cNvSpPr txBox="1"/>
          <p:nvPr/>
        </p:nvSpPr>
        <p:spPr>
          <a:xfrm>
            <a:off x="263706" y="3374385"/>
            <a:ext cx="3061977" cy="584775"/>
          </a:xfrm>
          <a:prstGeom prst="rect">
            <a:avLst/>
          </a:prstGeom>
          <a:noFill/>
        </p:spPr>
        <p:txBody>
          <a:bodyPr wrap="square" rtlCol="0">
            <a:spAutoFit/>
          </a:bodyPr>
          <a:lstStyle/>
          <a:p>
            <a:r>
              <a:rPr lang="en-US" sz="3200" dirty="0"/>
              <a:t>&lt; 5    5-10    &gt;10</a:t>
            </a:r>
          </a:p>
        </p:txBody>
      </p:sp>
      <p:sp>
        <p:nvSpPr>
          <p:cNvPr id="4" name="Rounded Rectangle 3">
            <a:extLst>
              <a:ext uri="{FF2B5EF4-FFF2-40B4-BE49-F238E27FC236}">
                <a16:creationId xmlns:a16="http://schemas.microsoft.com/office/drawing/2014/main" id="{185986B2-84B6-2643-8CA2-E68A29879941}"/>
              </a:ext>
            </a:extLst>
          </p:cNvPr>
          <p:cNvSpPr/>
          <p:nvPr/>
        </p:nvSpPr>
        <p:spPr>
          <a:xfrm>
            <a:off x="8428621" y="2256424"/>
            <a:ext cx="2585358" cy="1702736"/>
          </a:xfrm>
          <a:prstGeom prst="roundRect">
            <a:avLst/>
          </a:prstGeom>
          <a:solidFill>
            <a:srgbClr val="C46D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90BFF9-3479-E145-8D88-5FCD7210CA47}"/>
              </a:ext>
            </a:extLst>
          </p:cNvPr>
          <p:cNvSpPr txBox="1"/>
          <p:nvPr/>
        </p:nvSpPr>
        <p:spPr>
          <a:xfrm>
            <a:off x="8679910" y="2458402"/>
            <a:ext cx="2057459" cy="646331"/>
          </a:xfrm>
          <a:prstGeom prst="rect">
            <a:avLst/>
          </a:prstGeom>
          <a:noFill/>
        </p:spPr>
        <p:txBody>
          <a:bodyPr wrap="square" rtlCol="0">
            <a:spAutoFit/>
          </a:bodyPr>
          <a:lstStyle/>
          <a:p>
            <a:r>
              <a:rPr lang="en-US" sz="3600" dirty="0">
                <a:solidFill>
                  <a:schemeClr val="bg1"/>
                </a:solidFill>
              </a:rPr>
              <a:t>Output: 1</a:t>
            </a:r>
          </a:p>
        </p:txBody>
      </p:sp>
      <p:sp>
        <p:nvSpPr>
          <p:cNvPr id="3" name="TextBox 2">
            <a:extLst>
              <a:ext uri="{FF2B5EF4-FFF2-40B4-BE49-F238E27FC236}">
                <a16:creationId xmlns:a16="http://schemas.microsoft.com/office/drawing/2014/main" id="{63490FC7-DD1C-5849-95D5-8C7D92789878}"/>
              </a:ext>
            </a:extLst>
          </p:cNvPr>
          <p:cNvSpPr txBox="1"/>
          <p:nvPr/>
        </p:nvSpPr>
        <p:spPr>
          <a:xfrm>
            <a:off x="-656604" y="1864324"/>
            <a:ext cx="184731" cy="369332"/>
          </a:xfrm>
          <a:prstGeom prst="rect">
            <a:avLst/>
          </a:prstGeom>
          <a:noFill/>
        </p:spPr>
        <p:txBody>
          <a:bodyPr wrap="none" rtlCol="0">
            <a:spAutoFit/>
          </a:bodyPr>
          <a:lstStyle/>
          <a:p>
            <a:endParaRPr lang="en-US" dirty="0"/>
          </a:p>
        </p:txBody>
      </p:sp>
      <p:sp>
        <p:nvSpPr>
          <p:cNvPr id="51" name="TextBox 50">
            <a:extLst>
              <a:ext uri="{FF2B5EF4-FFF2-40B4-BE49-F238E27FC236}">
                <a16:creationId xmlns:a16="http://schemas.microsoft.com/office/drawing/2014/main" id="{CB92F469-A155-E647-AA10-39C73A458CA6}"/>
              </a:ext>
            </a:extLst>
          </p:cNvPr>
          <p:cNvSpPr txBox="1"/>
          <p:nvPr/>
        </p:nvSpPr>
        <p:spPr>
          <a:xfrm>
            <a:off x="8679909" y="3106937"/>
            <a:ext cx="2057459" cy="646331"/>
          </a:xfrm>
          <a:prstGeom prst="rect">
            <a:avLst/>
          </a:prstGeom>
          <a:noFill/>
        </p:spPr>
        <p:txBody>
          <a:bodyPr wrap="square" rtlCol="0">
            <a:spAutoFit/>
          </a:bodyPr>
          <a:lstStyle/>
          <a:p>
            <a:r>
              <a:rPr lang="en-US" sz="3600" dirty="0"/>
              <a:t>Actual: 25</a:t>
            </a:r>
          </a:p>
        </p:txBody>
      </p:sp>
      <p:sp>
        <p:nvSpPr>
          <p:cNvPr id="18" name="Rounded Rectangle 17">
            <a:extLst>
              <a:ext uri="{FF2B5EF4-FFF2-40B4-BE49-F238E27FC236}">
                <a16:creationId xmlns:a16="http://schemas.microsoft.com/office/drawing/2014/main" id="{47CB5748-16B3-5846-A5DB-2BDB0CA43DC5}"/>
              </a:ext>
            </a:extLst>
          </p:cNvPr>
          <p:cNvSpPr/>
          <p:nvPr/>
        </p:nvSpPr>
        <p:spPr>
          <a:xfrm>
            <a:off x="4191932" y="4946454"/>
            <a:ext cx="3061977" cy="58200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 what happened?</a:t>
            </a:r>
          </a:p>
        </p:txBody>
      </p:sp>
    </p:spTree>
    <p:extLst>
      <p:ext uri="{BB962C8B-B14F-4D97-AF65-F5344CB8AC3E}">
        <p14:creationId xmlns:p14="http://schemas.microsoft.com/office/powerpoint/2010/main" val="384189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p:txBody>
          <a:bodyPr/>
          <a:lstStyle/>
          <a:p>
            <a:r>
              <a:rPr lang="en-US" dirty="0"/>
              <a:t>The Loss Function</a:t>
            </a:r>
          </a:p>
        </p:txBody>
      </p:sp>
      <p:sp>
        <p:nvSpPr>
          <p:cNvPr id="6" name="Oval 5">
            <a:extLst>
              <a:ext uri="{FF2B5EF4-FFF2-40B4-BE49-F238E27FC236}">
                <a16:creationId xmlns:a16="http://schemas.microsoft.com/office/drawing/2014/main" id="{0899DBFD-6421-9F48-AACE-AB3196BEF465}"/>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73032F3-F85C-934D-803F-CCF6C504C9BF}"/>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1CBCE96-4FD7-1940-B324-EB4A1572B27D}"/>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DE539C0-B254-BC4B-8833-13746BD872EE}"/>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F3CACB50-EA6C-1448-A352-7EB62E3714F6}"/>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2D06621-62D7-0A43-83D8-3ABB99B0248E}"/>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stCxn id="7" idx="6"/>
            <a:endCxn id="9"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stCxn id="8" idx="6"/>
            <a:endCxn id="11"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stCxn id="7" idx="6"/>
            <a:endCxn id="11"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stCxn id="9" idx="6"/>
            <a:endCxn id="13"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a:endCxn id="14"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a:endCxn id="15"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a:endCxn id="16"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a:endCxn id="13"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a:endCxn id="14"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a:endCxn id="13"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a:endCxn id="16"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a:endCxn id="15"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a:endCxn id="14"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a:endCxn id="13"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B51CD4-BDDD-5347-8C49-804889CAF6BB}"/>
              </a:ext>
            </a:extLst>
          </p:cNvPr>
          <p:cNvCxnSpPr>
            <a:cxnSpLocks/>
            <a:stCxn id="13" idx="6"/>
            <a:endCxn id="17"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CB578D4-FBA7-7B45-A762-D741F90B0876}"/>
              </a:ext>
            </a:extLst>
          </p:cNvPr>
          <p:cNvCxnSpPr>
            <a:cxnSpLocks/>
            <a:stCxn id="17" idx="2"/>
            <a:endCxn id="16"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A301047-8852-C54D-BFDB-3535B04A8976}"/>
              </a:ext>
            </a:extLst>
          </p:cNvPr>
          <p:cNvCxnSpPr>
            <a:cxnSpLocks/>
            <a:stCxn id="14" idx="6"/>
            <a:endCxn id="17"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6A22C6D-6E07-774E-83D1-14CDC7FDFCC0}"/>
              </a:ext>
            </a:extLst>
          </p:cNvPr>
          <p:cNvCxnSpPr>
            <a:cxnSpLocks/>
            <a:stCxn id="15" idx="6"/>
            <a:endCxn id="17"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612C4300-C66E-C646-8ECF-4E838D3075B8}"/>
              </a:ext>
            </a:extLst>
          </p:cNvPr>
          <p:cNvSpPr txBox="1"/>
          <p:nvPr/>
        </p:nvSpPr>
        <p:spPr>
          <a:xfrm>
            <a:off x="391567" y="2574970"/>
            <a:ext cx="2646491" cy="769441"/>
          </a:xfrm>
          <a:prstGeom prst="rect">
            <a:avLst/>
          </a:prstGeom>
          <a:noFill/>
        </p:spPr>
        <p:txBody>
          <a:bodyPr wrap="square" rtlCol="0">
            <a:spAutoFit/>
          </a:bodyPr>
          <a:lstStyle/>
          <a:p>
            <a:r>
              <a:rPr lang="en-US" sz="4400" dirty="0"/>
              <a:t>[1,   0,   0]</a:t>
            </a:r>
          </a:p>
        </p:txBody>
      </p:sp>
      <p:sp>
        <p:nvSpPr>
          <p:cNvPr id="98" name="TextBox 97">
            <a:extLst>
              <a:ext uri="{FF2B5EF4-FFF2-40B4-BE49-F238E27FC236}">
                <a16:creationId xmlns:a16="http://schemas.microsoft.com/office/drawing/2014/main" id="{9E431A94-93B3-CF45-82A9-63EACFFCB396}"/>
              </a:ext>
            </a:extLst>
          </p:cNvPr>
          <p:cNvSpPr txBox="1"/>
          <p:nvPr/>
        </p:nvSpPr>
        <p:spPr>
          <a:xfrm>
            <a:off x="263706" y="3374385"/>
            <a:ext cx="3061977" cy="584775"/>
          </a:xfrm>
          <a:prstGeom prst="rect">
            <a:avLst/>
          </a:prstGeom>
          <a:noFill/>
        </p:spPr>
        <p:txBody>
          <a:bodyPr wrap="square" rtlCol="0">
            <a:spAutoFit/>
          </a:bodyPr>
          <a:lstStyle/>
          <a:p>
            <a:r>
              <a:rPr lang="en-US" sz="3200" dirty="0"/>
              <a:t>&lt; 5    5-10    &gt;10</a:t>
            </a:r>
          </a:p>
        </p:txBody>
      </p:sp>
      <p:sp>
        <p:nvSpPr>
          <p:cNvPr id="4" name="Rounded Rectangle 3">
            <a:extLst>
              <a:ext uri="{FF2B5EF4-FFF2-40B4-BE49-F238E27FC236}">
                <a16:creationId xmlns:a16="http://schemas.microsoft.com/office/drawing/2014/main" id="{185986B2-84B6-2643-8CA2-E68A29879941}"/>
              </a:ext>
            </a:extLst>
          </p:cNvPr>
          <p:cNvSpPr/>
          <p:nvPr/>
        </p:nvSpPr>
        <p:spPr>
          <a:xfrm>
            <a:off x="8428621" y="2256424"/>
            <a:ext cx="2585358" cy="1702736"/>
          </a:xfrm>
          <a:prstGeom prst="roundRect">
            <a:avLst/>
          </a:prstGeom>
          <a:solidFill>
            <a:srgbClr val="C46D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90BFF9-3479-E145-8D88-5FCD7210CA47}"/>
              </a:ext>
            </a:extLst>
          </p:cNvPr>
          <p:cNvSpPr txBox="1"/>
          <p:nvPr/>
        </p:nvSpPr>
        <p:spPr>
          <a:xfrm>
            <a:off x="8679910" y="2458402"/>
            <a:ext cx="2057459" cy="646331"/>
          </a:xfrm>
          <a:prstGeom prst="rect">
            <a:avLst/>
          </a:prstGeom>
          <a:noFill/>
        </p:spPr>
        <p:txBody>
          <a:bodyPr wrap="square" rtlCol="0">
            <a:spAutoFit/>
          </a:bodyPr>
          <a:lstStyle/>
          <a:p>
            <a:r>
              <a:rPr lang="en-US" sz="3600" dirty="0">
                <a:solidFill>
                  <a:schemeClr val="bg1"/>
                </a:solidFill>
              </a:rPr>
              <a:t>Output: 1</a:t>
            </a:r>
          </a:p>
        </p:txBody>
      </p:sp>
      <p:sp>
        <p:nvSpPr>
          <p:cNvPr id="3" name="TextBox 2">
            <a:extLst>
              <a:ext uri="{FF2B5EF4-FFF2-40B4-BE49-F238E27FC236}">
                <a16:creationId xmlns:a16="http://schemas.microsoft.com/office/drawing/2014/main" id="{63490FC7-DD1C-5849-95D5-8C7D92789878}"/>
              </a:ext>
            </a:extLst>
          </p:cNvPr>
          <p:cNvSpPr txBox="1"/>
          <p:nvPr/>
        </p:nvSpPr>
        <p:spPr>
          <a:xfrm>
            <a:off x="-656604" y="1864324"/>
            <a:ext cx="184731" cy="369332"/>
          </a:xfrm>
          <a:prstGeom prst="rect">
            <a:avLst/>
          </a:prstGeom>
          <a:noFill/>
        </p:spPr>
        <p:txBody>
          <a:bodyPr wrap="none" rtlCol="0">
            <a:spAutoFit/>
          </a:bodyPr>
          <a:lstStyle/>
          <a:p>
            <a:endParaRPr lang="en-US" dirty="0"/>
          </a:p>
        </p:txBody>
      </p:sp>
      <p:sp>
        <p:nvSpPr>
          <p:cNvPr id="51" name="TextBox 50">
            <a:extLst>
              <a:ext uri="{FF2B5EF4-FFF2-40B4-BE49-F238E27FC236}">
                <a16:creationId xmlns:a16="http://schemas.microsoft.com/office/drawing/2014/main" id="{CB92F469-A155-E647-AA10-39C73A458CA6}"/>
              </a:ext>
            </a:extLst>
          </p:cNvPr>
          <p:cNvSpPr txBox="1"/>
          <p:nvPr/>
        </p:nvSpPr>
        <p:spPr>
          <a:xfrm>
            <a:off x="8679909" y="3106937"/>
            <a:ext cx="2057459" cy="646331"/>
          </a:xfrm>
          <a:prstGeom prst="rect">
            <a:avLst/>
          </a:prstGeom>
          <a:noFill/>
        </p:spPr>
        <p:txBody>
          <a:bodyPr wrap="square" rtlCol="0">
            <a:spAutoFit/>
          </a:bodyPr>
          <a:lstStyle/>
          <a:p>
            <a:r>
              <a:rPr lang="en-US" sz="3600" dirty="0"/>
              <a:t>Actual: 25</a:t>
            </a:r>
          </a:p>
        </p:txBody>
      </p:sp>
      <p:pic>
        <p:nvPicPr>
          <p:cNvPr id="53" name="Picture 52">
            <a:extLst>
              <a:ext uri="{FF2B5EF4-FFF2-40B4-BE49-F238E27FC236}">
                <a16:creationId xmlns:a16="http://schemas.microsoft.com/office/drawing/2014/main" id="{72958E3D-0199-F44C-B3FB-EE2BFBE556FF}"/>
              </a:ext>
            </a:extLst>
          </p:cNvPr>
          <p:cNvPicPr>
            <a:picLocks noChangeAspect="1"/>
          </p:cNvPicPr>
          <p:nvPr/>
        </p:nvPicPr>
        <p:blipFill>
          <a:blip r:embed="rId2"/>
          <a:stretch>
            <a:fillRect/>
          </a:stretch>
        </p:blipFill>
        <p:spPr>
          <a:xfrm>
            <a:off x="3737114" y="4782955"/>
            <a:ext cx="4322031" cy="1452202"/>
          </a:xfrm>
          <a:prstGeom prst="rect">
            <a:avLst/>
          </a:prstGeom>
        </p:spPr>
      </p:pic>
    </p:spTree>
    <p:extLst>
      <p:ext uri="{BB962C8B-B14F-4D97-AF65-F5344CB8AC3E}">
        <p14:creationId xmlns:p14="http://schemas.microsoft.com/office/powerpoint/2010/main" val="130309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p:txBody>
          <a:bodyPr/>
          <a:lstStyle/>
          <a:p>
            <a:r>
              <a:rPr lang="en-US" dirty="0"/>
              <a:t>The Empirical Loss Function</a:t>
            </a:r>
          </a:p>
        </p:txBody>
      </p:sp>
      <p:grpSp>
        <p:nvGrpSpPr>
          <p:cNvPr id="29" name="Group 28">
            <a:extLst>
              <a:ext uri="{FF2B5EF4-FFF2-40B4-BE49-F238E27FC236}">
                <a16:creationId xmlns:a16="http://schemas.microsoft.com/office/drawing/2014/main" id="{5F4931D9-57CF-3D4B-A792-8E7FAE9B6B2A}"/>
              </a:ext>
            </a:extLst>
          </p:cNvPr>
          <p:cNvGrpSpPr/>
          <p:nvPr/>
        </p:nvGrpSpPr>
        <p:grpSpPr>
          <a:xfrm>
            <a:off x="4692880" y="2830876"/>
            <a:ext cx="3095563" cy="1972980"/>
            <a:chOff x="3737114" y="1880232"/>
            <a:chExt cx="4330147" cy="2759851"/>
          </a:xfrm>
        </p:grpSpPr>
        <p:sp>
          <p:nvSpPr>
            <p:cNvPr id="6" name="Oval 5">
              <a:extLst>
                <a:ext uri="{FF2B5EF4-FFF2-40B4-BE49-F238E27FC236}">
                  <a16:creationId xmlns:a16="http://schemas.microsoft.com/office/drawing/2014/main" id="{0899DBFD-6421-9F48-AACE-AB3196BEF465}"/>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73032F3-F85C-934D-803F-CCF6C504C9BF}"/>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1CBCE96-4FD7-1940-B324-EB4A1572B27D}"/>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DE539C0-B254-BC4B-8833-13746BD872EE}"/>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F3CACB50-EA6C-1448-A352-7EB62E3714F6}"/>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2D06621-62D7-0A43-83D8-3ABB99B0248E}"/>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stCxn id="7" idx="6"/>
              <a:endCxn id="9"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stCxn id="8" idx="6"/>
              <a:endCxn id="11"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stCxn id="7" idx="6"/>
              <a:endCxn id="11"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stCxn id="9" idx="6"/>
              <a:endCxn id="13"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a:endCxn id="14"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a:endCxn id="15"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a:endCxn id="16"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a:endCxn id="13"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a:endCxn id="14"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a:endCxn id="13"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a:endCxn id="16"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a:endCxn id="15"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a:endCxn id="14"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a:endCxn id="13"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B51CD4-BDDD-5347-8C49-804889CAF6BB}"/>
                </a:ext>
              </a:extLst>
            </p:cNvPr>
            <p:cNvCxnSpPr>
              <a:cxnSpLocks/>
              <a:stCxn id="13" idx="6"/>
              <a:endCxn id="17"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CB578D4-FBA7-7B45-A762-D741F90B0876}"/>
                </a:ext>
              </a:extLst>
            </p:cNvPr>
            <p:cNvCxnSpPr>
              <a:cxnSpLocks/>
              <a:stCxn id="17" idx="2"/>
              <a:endCxn id="16"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A301047-8852-C54D-BFDB-3535B04A8976}"/>
                </a:ext>
              </a:extLst>
            </p:cNvPr>
            <p:cNvCxnSpPr>
              <a:cxnSpLocks/>
              <a:stCxn id="14" idx="6"/>
              <a:endCxn id="17"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6A22C6D-6E07-774E-83D1-14CDC7FDFCC0}"/>
                </a:ext>
              </a:extLst>
            </p:cNvPr>
            <p:cNvCxnSpPr>
              <a:cxnSpLocks/>
              <a:stCxn id="15" idx="6"/>
              <a:endCxn id="17"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grpSp>
      <p:sp>
        <p:nvSpPr>
          <p:cNvPr id="95" name="TextBox 94">
            <a:extLst>
              <a:ext uri="{FF2B5EF4-FFF2-40B4-BE49-F238E27FC236}">
                <a16:creationId xmlns:a16="http://schemas.microsoft.com/office/drawing/2014/main" id="{612C4300-C66E-C646-8ECF-4E838D3075B8}"/>
              </a:ext>
            </a:extLst>
          </p:cNvPr>
          <p:cNvSpPr txBox="1"/>
          <p:nvPr/>
        </p:nvSpPr>
        <p:spPr>
          <a:xfrm>
            <a:off x="908801" y="3486368"/>
            <a:ext cx="1068663" cy="769441"/>
          </a:xfrm>
          <a:prstGeom prst="rect">
            <a:avLst/>
          </a:prstGeom>
          <a:noFill/>
        </p:spPr>
        <p:txBody>
          <a:bodyPr wrap="square" rtlCol="0">
            <a:spAutoFit/>
          </a:bodyPr>
          <a:lstStyle/>
          <a:p>
            <a:r>
              <a:rPr lang="en-US" sz="4400" dirty="0"/>
              <a:t>X =</a:t>
            </a:r>
          </a:p>
        </p:txBody>
      </p:sp>
      <p:sp>
        <p:nvSpPr>
          <p:cNvPr id="3" name="TextBox 2">
            <a:extLst>
              <a:ext uri="{FF2B5EF4-FFF2-40B4-BE49-F238E27FC236}">
                <a16:creationId xmlns:a16="http://schemas.microsoft.com/office/drawing/2014/main" id="{63490FC7-DD1C-5849-95D5-8C7D92789878}"/>
              </a:ext>
            </a:extLst>
          </p:cNvPr>
          <p:cNvSpPr txBox="1"/>
          <p:nvPr/>
        </p:nvSpPr>
        <p:spPr>
          <a:xfrm>
            <a:off x="-656604" y="1864324"/>
            <a:ext cx="184731" cy="369332"/>
          </a:xfrm>
          <a:prstGeom prst="rect">
            <a:avLst/>
          </a:prstGeom>
          <a:noFill/>
        </p:spPr>
        <p:txBody>
          <a:bodyPr wrap="none" rtlCol="0">
            <a:spAutoFit/>
          </a:bodyPr>
          <a:lstStyle/>
          <a:p>
            <a:endParaRPr lang="en-US" dirty="0"/>
          </a:p>
        </p:txBody>
      </p:sp>
      <p:pic>
        <p:nvPicPr>
          <p:cNvPr id="20" name="Picture 19">
            <a:extLst>
              <a:ext uri="{FF2B5EF4-FFF2-40B4-BE49-F238E27FC236}">
                <a16:creationId xmlns:a16="http://schemas.microsoft.com/office/drawing/2014/main" id="{099EAB6E-49A6-2048-B527-F2C9D6454544}"/>
              </a:ext>
            </a:extLst>
          </p:cNvPr>
          <p:cNvPicPr>
            <a:picLocks noChangeAspect="1"/>
          </p:cNvPicPr>
          <p:nvPr/>
        </p:nvPicPr>
        <p:blipFill>
          <a:blip r:embed="rId2"/>
          <a:stretch>
            <a:fillRect/>
          </a:stretch>
        </p:blipFill>
        <p:spPr>
          <a:xfrm>
            <a:off x="2754702" y="5026766"/>
            <a:ext cx="6102836" cy="1323392"/>
          </a:xfrm>
          <a:prstGeom prst="rect">
            <a:avLst/>
          </a:prstGeom>
        </p:spPr>
      </p:pic>
      <p:sp>
        <p:nvSpPr>
          <p:cNvPr id="21" name="TextBox 20">
            <a:extLst>
              <a:ext uri="{FF2B5EF4-FFF2-40B4-BE49-F238E27FC236}">
                <a16:creationId xmlns:a16="http://schemas.microsoft.com/office/drawing/2014/main" id="{F6212041-B418-2B47-878D-63A8ECDED8AD}"/>
              </a:ext>
            </a:extLst>
          </p:cNvPr>
          <p:cNvSpPr txBox="1"/>
          <p:nvPr/>
        </p:nvSpPr>
        <p:spPr>
          <a:xfrm>
            <a:off x="1873800" y="2830876"/>
            <a:ext cx="1666669" cy="2400657"/>
          </a:xfrm>
          <a:prstGeom prst="rect">
            <a:avLst/>
          </a:prstGeom>
          <a:noFill/>
        </p:spPr>
        <p:txBody>
          <a:bodyPr wrap="square" rtlCol="0">
            <a:spAutoFit/>
          </a:bodyPr>
          <a:lstStyle/>
          <a:p>
            <a:r>
              <a:rPr lang="en-US" sz="2500" dirty="0"/>
              <a:t>[1, 0, 0]</a:t>
            </a:r>
          </a:p>
          <a:p>
            <a:r>
              <a:rPr lang="en-US" sz="2500" dirty="0"/>
              <a:t>[0, 1, 0]</a:t>
            </a:r>
          </a:p>
          <a:p>
            <a:r>
              <a:rPr lang="en-US" sz="2500" dirty="0"/>
              <a:t>[1, 0, 0]</a:t>
            </a:r>
          </a:p>
          <a:p>
            <a:r>
              <a:rPr lang="en-US" sz="2500" dirty="0"/>
              <a:t>[0, 0, 1]</a:t>
            </a:r>
          </a:p>
          <a:p>
            <a:r>
              <a:rPr lang="en-US" sz="2500" dirty="0"/>
              <a:t>[0, 0, 1]</a:t>
            </a:r>
          </a:p>
          <a:p>
            <a:r>
              <a:rPr lang="en-US" sz="2500" dirty="0"/>
              <a:t>…</a:t>
            </a:r>
          </a:p>
        </p:txBody>
      </p:sp>
      <p:sp>
        <p:nvSpPr>
          <p:cNvPr id="59" name="TextBox 58">
            <a:extLst>
              <a:ext uri="{FF2B5EF4-FFF2-40B4-BE49-F238E27FC236}">
                <a16:creationId xmlns:a16="http://schemas.microsoft.com/office/drawing/2014/main" id="{7D7E190F-5711-CC49-9765-BE633B0A3BEB}"/>
              </a:ext>
            </a:extLst>
          </p:cNvPr>
          <p:cNvSpPr txBox="1"/>
          <p:nvPr/>
        </p:nvSpPr>
        <p:spPr>
          <a:xfrm>
            <a:off x="9283475" y="2464687"/>
            <a:ext cx="1068663" cy="769441"/>
          </a:xfrm>
          <a:prstGeom prst="rect">
            <a:avLst/>
          </a:prstGeom>
          <a:noFill/>
        </p:spPr>
        <p:txBody>
          <a:bodyPr wrap="square" rtlCol="0">
            <a:spAutoFit/>
          </a:bodyPr>
          <a:lstStyle/>
          <a:p>
            <a:r>
              <a:rPr lang="en-US" sz="4400" dirty="0">
                <a:solidFill>
                  <a:srgbClr val="9F42E2"/>
                </a:solidFill>
              </a:rPr>
              <a:t>f(x)</a:t>
            </a:r>
          </a:p>
        </p:txBody>
      </p:sp>
      <p:sp>
        <p:nvSpPr>
          <p:cNvPr id="64" name="TextBox 63">
            <a:extLst>
              <a:ext uri="{FF2B5EF4-FFF2-40B4-BE49-F238E27FC236}">
                <a16:creationId xmlns:a16="http://schemas.microsoft.com/office/drawing/2014/main" id="{202C6C88-5FCE-0F4D-BC89-E7CC61334EAD}"/>
              </a:ext>
            </a:extLst>
          </p:cNvPr>
          <p:cNvSpPr txBox="1"/>
          <p:nvPr/>
        </p:nvSpPr>
        <p:spPr>
          <a:xfrm>
            <a:off x="10771153" y="2388657"/>
            <a:ext cx="534332" cy="769441"/>
          </a:xfrm>
          <a:prstGeom prst="rect">
            <a:avLst/>
          </a:prstGeom>
          <a:noFill/>
        </p:spPr>
        <p:txBody>
          <a:bodyPr wrap="square" rtlCol="0">
            <a:spAutoFit/>
          </a:bodyPr>
          <a:lstStyle/>
          <a:p>
            <a:r>
              <a:rPr lang="en-US" sz="4400" dirty="0">
                <a:solidFill>
                  <a:schemeClr val="accent6">
                    <a:lumMod val="75000"/>
                  </a:schemeClr>
                </a:solidFill>
              </a:rPr>
              <a:t>y</a:t>
            </a:r>
          </a:p>
        </p:txBody>
      </p:sp>
      <p:sp>
        <p:nvSpPr>
          <p:cNvPr id="65" name="TextBox 64">
            <a:extLst>
              <a:ext uri="{FF2B5EF4-FFF2-40B4-BE49-F238E27FC236}">
                <a16:creationId xmlns:a16="http://schemas.microsoft.com/office/drawing/2014/main" id="{B0C99F98-851B-F541-B8FC-C5CB2D2B7D7B}"/>
              </a:ext>
            </a:extLst>
          </p:cNvPr>
          <p:cNvSpPr txBox="1"/>
          <p:nvPr/>
        </p:nvSpPr>
        <p:spPr>
          <a:xfrm>
            <a:off x="10676967" y="3137413"/>
            <a:ext cx="1068663" cy="2400657"/>
          </a:xfrm>
          <a:prstGeom prst="rect">
            <a:avLst/>
          </a:prstGeom>
          <a:noFill/>
        </p:spPr>
        <p:txBody>
          <a:bodyPr wrap="square" rtlCol="0">
            <a:spAutoFit/>
          </a:bodyPr>
          <a:lstStyle/>
          <a:p>
            <a:r>
              <a:rPr lang="en-US" sz="2500" dirty="0"/>
              <a:t>101</a:t>
            </a:r>
          </a:p>
          <a:p>
            <a:r>
              <a:rPr lang="en-US" sz="2500" dirty="0"/>
              <a:t>13</a:t>
            </a:r>
          </a:p>
          <a:p>
            <a:r>
              <a:rPr lang="en-US" sz="2500" dirty="0"/>
              <a:t>43</a:t>
            </a:r>
          </a:p>
          <a:p>
            <a:r>
              <a:rPr lang="en-US" sz="2500" dirty="0"/>
              <a:t>23</a:t>
            </a:r>
          </a:p>
          <a:p>
            <a:r>
              <a:rPr lang="en-US" sz="2500" dirty="0"/>
              <a:t>542</a:t>
            </a:r>
          </a:p>
          <a:p>
            <a:r>
              <a:rPr lang="en-US" sz="2500" dirty="0"/>
              <a:t>…</a:t>
            </a:r>
          </a:p>
        </p:txBody>
      </p:sp>
      <p:sp>
        <p:nvSpPr>
          <p:cNvPr id="66" name="TextBox 65">
            <a:extLst>
              <a:ext uri="{FF2B5EF4-FFF2-40B4-BE49-F238E27FC236}">
                <a16:creationId xmlns:a16="http://schemas.microsoft.com/office/drawing/2014/main" id="{8C485ED9-47B2-754F-8E77-F95510D52620}"/>
              </a:ext>
            </a:extLst>
          </p:cNvPr>
          <p:cNvSpPr txBox="1"/>
          <p:nvPr/>
        </p:nvSpPr>
        <p:spPr>
          <a:xfrm>
            <a:off x="9396940" y="3173128"/>
            <a:ext cx="1068663" cy="2400657"/>
          </a:xfrm>
          <a:prstGeom prst="rect">
            <a:avLst/>
          </a:prstGeom>
          <a:noFill/>
        </p:spPr>
        <p:txBody>
          <a:bodyPr wrap="square" rtlCol="0">
            <a:spAutoFit/>
          </a:bodyPr>
          <a:lstStyle/>
          <a:p>
            <a:r>
              <a:rPr lang="en-US" sz="2500" dirty="0"/>
              <a:t>201</a:t>
            </a:r>
          </a:p>
          <a:p>
            <a:r>
              <a:rPr lang="en-US" sz="2500" dirty="0"/>
              <a:t>18</a:t>
            </a:r>
          </a:p>
          <a:p>
            <a:r>
              <a:rPr lang="en-US" sz="2500" dirty="0"/>
              <a:t>1</a:t>
            </a:r>
          </a:p>
          <a:p>
            <a:r>
              <a:rPr lang="en-US" sz="2500" dirty="0"/>
              <a:t>2</a:t>
            </a:r>
          </a:p>
          <a:p>
            <a:r>
              <a:rPr lang="en-US" sz="2500" dirty="0"/>
              <a:t>50</a:t>
            </a:r>
          </a:p>
          <a:p>
            <a:r>
              <a:rPr lang="en-US" sz="2500" dirty="0"/>
              <a:t>…</a:t>
            </a:r>
          </a:p>
        </p:txBody>
      </p:sp>
      <p:sp>
        <p:nvSpPr>
          <p:cNvPr id="33" name="TextBox 32">
            <a:extLst>
              <a:ext uri="{FF2B5EF4-FFF2-40B4-BE49-F238E27FC236}">
                <a16:creationId xmlns:a16="http://schemas.microsoft.com/office/drawing/2014/main" id="{91DE5248-DA17-1740-B66F-1A8CC740EB5C}"/>
              </a:ext>
            </a:extLst>
          </p:cNvPr>
          <p:cNvSpPr txBox="1"/>
          <p:nvPr/>
        </p:nvSpPr>
        <p:spPr>
          <a:xfrm>
            <a:off x="1228464" y="1937162"/>
            <a:ext cx="9873668" cy="523220"/>
          </a:xfrm>
          <a:prstGeom prst="rect">
            <a:avLst/>
          </a:prstGeom>
          <a:noFill/>
        </p:spPr>
        <p:txBody>
          <a:bodyPr wrap="square" rtlCol="0">
            <a:spAutoFit/>
          </a:bodyPr>
          <a:lstStyle/>
          <a:p>
            <a:pPr algn="ctr"/>
            <a:r>
              <a:rPr lang="en-US" sz="2800" b="1" dirty="0"/>
              <a:t>Empirical loss</a:t>
            </a:r>
            <a:r>
              <a:rPr lang="en-US" sz="2800" dirty="0"/>
              <a:t> sums loss over all of the data</a:t>
            </a:r>
            <a:endParaRPr lang="en-US" sz="2800" b="1" dirty="0"/>
          </a:p>
        </p:txBody>
      </p:sp>
    </p:spTree>
    <p:extLst>
      <p:ext uri="{BB962C8B-B14F-4D97-AF65-F5344CB8AC3E}">
        <p14:creationId xmlns:p14="http://schemas.microsoft.com/office/powerpoint/2010/main" val="1121169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p:txBody>
          <a:bodyPr/>
          <a:lstStyle/>
          <a:p>
            <a:r>
              <a:rPr lang="en-US" dirty="0"/>
              <a:t>Mean Squared Entropy (MSE)</a:t>
            </a:r>
          </a:p>
        </p:txBody>
      </p:sp>
      <p:grpSp>
        <p:nvGrpSpPr>
          <p:cNvPr id="29" name="Group 28">
            <a:extLst>
              <a:ext uri="{FF2B5EF4-FFF2-40B4-BE49-F238E27FC236}">
                <a16:creationId xmlns:a16="http://schemas.microsoft.com/office/drawing/2014/main" id="{5F4931D9-57CF-3D4B-A792-8E7FAE9B6B2A}"/>
              </a:ext>
            </a:extLst>
          </p:cNvPr>
          <p:cNvGrpSpPr/>
          <p:nvPr/>
        </p:nvGrpSpPr>
        <p:grpSpPr>
          <a:xfrm>
            <a:off x="4692880" y="2830876"/>
            <a:ext cx="3095563" cy="1972980"/>
            <a:chOff x="3737114" y="1880232"/>
            <a:chExt cx="4330147" cy="2759851"/>
          </a:xfrm>
        </p:grpSpPr>
        <p:sp>
          <p:nvSpPr>
            <p:cNvPr id="6" name="Oval 5">
              <a:extLst>
                <a:ext uri="{FF2B5EF4-FFF2-40B4-BE49-F238E27FC236}">
                  <a16:creationId xmlns:a16="http://schemas.microsoft.com/office/drawing/2014/main" id="{0899DBFD-6421-9F48-AACE-AB3196BEF465}"/>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73032F3-F85C-934D-803F-CCF6C504C9BF}"/>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1CBCE96-4FD7-1940-B324-EB4A1572B27D}"/>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DE539C0-B254-BC4B-8833-13746BD872EE}"/>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F3CACB50-EA6C-1448-A352-7EB62E3714F6}"/>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2D06621-62D7-0A43-83D8-3ABB99B0248E}"/>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stCxn id="7" idx="6"/>
              <a:endCxn id="9"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stCxn id="8" idx="6"/>
              <a:endCxn id="11"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stCxn id="7" idx="6"/>
              <a:endCxn id="11"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stCxn id="9" idx="6"/>
              <a:endCxn id="13"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a:endCxn id="14"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a:endCxn id="15"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a:endCxn id="16"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a:endCxn id="13"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a:endCxn id="14"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a:endCxn id="13"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a:endCxn id="16"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a:endCxn id="15"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a:endCxn id="14"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a:endCxn id="13"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B51CD4-BDDD-5347-8C49-804889CAF6BB}"/>
                </a:ext>
              </a:extLst>
            </p:cNvPr>
            <p:cNvCxnSpPr>
              <a:cxnSpLocks/>
              <a:stCxn id="13" idx="6"/>
              <a:endCxn id="17"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CB578D4-FBA7-7B45-A762-D741F90B0876}"/>
                </a:ext>
              </a:extLst>
            </p:cNvPr>
            <p:cNvCxnSpPr>
              <a:cxnSpLocks/>
              <a:stCxn id="17" idx="2"/>
              <a:endCxn id="16"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A301047-8852-C54D-BFDB-3535B04A8976}"/>
                </a:ext>
              </a:extLst>
            </p:cNvPr>
            <p:cNvCxnSpPr>
              <a:cxnSpLocks/>
              <a:stCxn id="14" idx="6"/>
              <a:endCxn id="17"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6A22C6D-6E07-774E-83D1-14CDC7FDFCC0}"/>
                </a:ext>
              </a:extLst>
            </p:cNvPr>
            <p:cNvCxnSpPr>
              <a:cxnSpLocks/>
              <a:stCxn id="15" idx="6"/>
              <a:endCxn id="17"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grpSp>
      <p:sp>
        <p:nvSpPr>
          <p:cNvPr id="95" name="TextBox 94">
            <a:extLst>
              <a:ext uri="{FF2B5EF4-FFF2-40B4-BE49-F238E27FC236}">
                <a16:creationId xmlns:a16="http://schemas.microsoft.com/office/drawing/2014/main" id="{612C4300-C66E-C646-8ECF-4E838D3075B8}"/>
              </a:ext>
            </a:extLst>
          </p:cNvPr>
          <p:cNvSpPr txBox="1"/>
          <p:nvPr/>
        </p:nvSpPr>
        <p:spPr>
          <a:xfrm>
            <a:off x="908801" y="3486368"/>
            <a:ext cx="1068663" cy="769441"/>
          </a:xfrm>
          <a:prstGeom prst="rect">
            <a:avLst/>
          </a:prstGeom>
          <a:noFill/>
        </p:spPr>
        <p:txBody>
          <a:bodyPr wrap="square" rtlCol="0">
            <a:spAutoFit/>
          </a:bodyPr>
          <a:lstStyle/>
          <a:p>
            <a:r>
              <a:rPr lang="en-US" sz="4400" dirty="0"/>
              <a:t>X =</a:t>
            </a:r>
          </a:p>
        </p:txBody>
      </p:sp>
      <p:sp>
        <p:nvSpPr>
          <p:cNvPr id="3" name="TextBox 2">
            <a:extLst>
              <a:ext uri="{FF2B5EF4-FFF2-40B4-BE49-F238E27FC236}">
                <a16:creationId xmlns:a16="http://schemas.microsoft.com/office/drawing/2014/main" id="{63490FC7-DD1C-5849-95D5-8C7D92789878}"/>
              </a:ext>
            </a:extLst>
          </p:cNvPr>
          <p:cNvSpPr txBox="1"/>
          <p:nvPr/>
        </p:nvSpPr>
        <p:spPr>
          <a:xfrm>
            <a:off x="-656604" y="1864324"/>
            <a:ext cx="184731" cy="369332"/>
          </a:xfrm>
          <a:prstGeom prst="rect">
            <a:avLst/>
          </a:prstGeom>
          <a:noFill/>
        </p:spPr>
        <p:txBody>
          <a:bodyPr wrap="none" rtlCol="0">
            <a:spAutoFit/>
          </a:bodyPr>
          <a:lstStyle/>
          <a:p>
            <a:endParaRPr lang="en-US" dirty="0"/>
          </a:p>
        </p:txBody>
      </p:sp>
      <p:sp>
        <p:nvSpPr>
          <p:cNvPr id="21" name="TextBox 20">
            <a:extLst>
              <a:ext uri="{FF2B5EF4-FFF2-40B4-BE49-F238E27FC236}">
                <a16:creationId xmlns:a16="http://schemas.microsoft.com/office/drawing/2014/main" id="{F6212041-B418-2B47-878D-63A8ECDED8AD}"/>
              </a:ext>
            </a:extLst>
          </p:cNvPr>
          <p:cNvSpPr txBox="1"/>
          <p:nvPr/>
        </p:nvSpPr>
        <p:spPr>
          <a:xfrm>
            <a:off x="1873800" y="2830876"/>
            <a:ext cx="1666669" cy="2400657"/>
          </a:xfrm>
          <a:prstGeom prst="rect">
            <a:avLst/>
          </a:prstGeom>
          <a:noFill/>
        </p:spPr>
        <p:txBody>
          <a:bodyPr wrap="square" rtlCol="0">
            <a:spAutoFit/>
          </a:bodyPr>
          <a:lstStyle/>
          <a:p>
            <a:r>
              <a:rPr lang="en-US" sz="2500" dirty="0"/>
              <a:t>[1, 0, 0]</a:t>
            </a:r>
          </a:p>
          <a:p>
            <a:r>
              <a:rPr lang="en-US" sz="2500" dirty="0"/>
              <a:t>[0, 1, 0]</a:t>
            </a:r>
          </a:p>
          <a:p>
            <a:r>
              <a:rPr lang="en-US" sz="2500" dirty="0"/>
              <a:t>[1, 0, 0]</a:t>
            </a:r>
          </a:p>
          <a:p>
            <a:r>
              <a:rPr lang="en-US" sz="2500" dirty="0"/>
              <a:t>[0, 0, 1]</a:t>
            </a:r>
          </a:p>
          <a:p>
            <a:r>
              <a:rPr lang="en-US" sz="2500" dirty="0"/>
              <a:t>[0, 0, 1]</a:t>
            </a:r>
          </a:p>
          <a:p>
            <a:r>
              <a:rPr lang="en-US" sz="2500" dirty="0"/>
              <a:t>…</a:t>
            </a:r>
          </a:p>
        </p:txBody>
      </p:sp>
      <p:sp>
        <p:nvSpPr>
          <p:cNvPr id="33" name="TextBox 32">
            <a:extLst>
              <a:ext uri="{FF2B5EF4-FFF2-40B4-BE49-F238E27FC236}">
                <a16:creationId xmlns:a16="http://schemas.microsoft.com/office/drawing/2014/main" id="{91DE5248-DA17-1740-B66F-1A8CC740EB5C}"/>
              </a:ext>
            </a:extLst>
          </p:cNvPr>
          <p:cNvSpPr txBox="1"/>
          <p:nvPr/>
        </p:nvSpPr>
        <p:spPr>
          <a:xfrm>
            <a:off x="1228464" y="1937162"/>
            <a:ext cx="9873668" cy="523220"/>
          </a:xfrm>
          <a:prstGeom prst="rect">
            <a:avLst/>
          </a:prstGeom>
          <a:noFill/>
        </p:spPr>
        <p:txBody>
          <a:bodyPr wrap="square" rtlCol="0">
            <a:spAutoFit/>
          </a:bodyPr>
          <a:lstStyle/>
          <a:p>
            <a:pPr algn="ctr"/>
            <a:r>
              <a:rPr lang="en-US" sz="2800" b="1" dirty="0"/>
              <a:t>Mean Squared Entropy </a:t>
            </a:r>
            <a:r>
              <a:rPr lang="en-US" sz="2800" dirty="0"/>
              <a:t>can be used for regression</a:t>
            </a:r>
          </a:p>
        </p:txBody>
      </p:sp>
      <p:sp>
        <p:nvSpPr>
          <p:cNvPr id="67" name="TextBox 66">
            <a:extLst>
              <a:ext uri="{FF2B5EF4-FFF2-40B4-BE49-F238E27FC236}">
                <a16:creationId xmlns:a16="http://schemas.microsoft.com/office/drawing/2014/main" id="{6A1D01FE-4EB7-1A45-9A58-0C0B4FC70F1D}"/>
              </a:ext>
            </a:extLst>
          </p:cNvPr>
          <p:cNvSpPr txBox="1"/>
          <p:nvPr/>
        </p:nvSpPr>
        <p:spPr>
          <a:xfrm>
            <a:off x="9283475" y="2464687"/>
            <a:ext cx="1068663" cy="769441"/>
          </a:xfrm>
          <a:prstGeom prst="rect">
            <a:avLst/>
          </a:prstGeom>
          <a:noFill/>
        </p:spPr>
        <p:txBody>
          <a:bodyPr wrap="square" rtlCol="0">
            <a:spAutoFit/>
          </a:bodyPr>
          <a:lstStyle/>
          <a:p>
            <a:r>
              <a:rPr lang="en-US" sz="4400" dirty="0">
                <a:solidFill>
                  <a:srgbClr val="9F42E2"/>
                </a:solidFill>
              </a:rPr>
              <a:t>f(x)</a:t>
            </a:r>
          </a:p>
        </p:txBody>
      </p:sp>
      <p:sp>
        <p:nvSpPr>
          <p:cNvPr id="69" name="TextBox 68">
            <a:extLst>
              <a:ext uri="{FF2B5EF4-FFF2-40B4-BE49-F238E27FC236}">
                <a16:creationId xmlns:a16="http://schemas.microsoft.com/office/drawing/2014/main" id="{7E5D46DB-E202-D14A-AC55-481FDF3E32AC}"/>
              </a:ext>
            </a:extLst>
          </p:cNvPr>
          <p:cNvSpPr txBox="1"/>
          <p:nvPr/>
        </p:nvSpPr>
        <p:spPr>
          <a:xfrm>
            <a:off x="10771153" y="2388657"/>
            <a:ext cx="534332" cy="769441"/>
          </a:xfrm>
          <a:prstGeom prst="rect">
            <a:avLst/>
          </a:prstGeom>
          <a:noFill/>
        </p:spPr>
        <p:txBody>
          <a:bodyPr wrap="square" rtlCol="0">
            <a:spAutoFit/>
          </a:bodyPr>
          <a:lstStyle/>
          <a:p>
            <a:r>
              <a:rPr lang="en-US" sz="4400" dirty="0">
                <a:solidFill>
                  <a:schemeClr val="accent6">
                    <a:lumMod val="75000"/>
                  </a:schemeClr>
                </a:solidFill>
              </a:rPr>
              <a:t>y</a:t>
            </a:r>
          </a:p>
        </p:txBody>
      </p:sp>
      <p:sp>
        <p:nvSpPr>
          <p:cNvPr id="71" name="TextBox 70">
            <a:extLst>
              <a:ext uri="{FF2B5EF4-FFF2-40B4-BE49-F238E27FC236}">
                <a16:creationId xmlns:a16="http://schemas.microsoft.com/office/drawing/2014/main" id="{33F21970-A203-0A49-AB0D-E03EEDFA2BC7}"/>
              </a:ext>
            </a:extLst>
          </p:cNvPr>
          <p:cNvSpPr txBox="1"/>
          <p:nvPr/>
        </p:nvSpPr>
        <p:spPr>
          <a:xfrm>
            <a:off x="10676967" y="3137413"/>
            <a:ext cx="1068663" cy="2400657"/>
          </a:xfrm>
          <a:prstGeom prst="rect">
            <a:avLst/>
          </a:prstGeom>
          <a:noFill/>
        </p:spPr>
        <p:txBody>
          <a:bodyPr wrap="square" rtlCol="0">
            <a:spAutoFit/>
          </a:bodyPr>
          <a:lstStyle/>
          <a:p>
            <a:r>
              <a:rPr lang="en-US" sz="2500" dirty="0"/>
              <a:t>101</a:t>
            </a:r>
          </a:p>
          <a:p>
            <a:r>
              <a:rPr lang="en-US" sz="2500" dirty="0"/>
              <a:t>13</a:t>
            </a:r>
          </a:p>
          <a:p>
            <a:r>
              <a:rPr lang="en-US" sz="2500" dirty="0"/>
              <a:t>43</a:t>
            </a:r>
          </a:p>
          <a:p>
            <a:r>
              <a:rPr lang="en-US" sz="2500" dirty="0"/>
              <a:t>23</a:t>
            </a:r>
          </a:p>
          <a:p>
            <a:r>
              <a:rPr lang="en-US" sz="2500" dirty="0"/>
              <a:t>542</a:t>
            </a:r>
          </a:p>
          <a:p>
            <a:r>
              <a:rPr lang="en-US" sz="2500" dirty="0"/>
              <a:t>…</a:t>
            </a:r>
          </a:p>
        </p:txBody>
      </p:sp>
      <p:sp>
        <p:nvSpPr>
          <p:cNvPr id="72" name="TextBox 71">
            <a:extLst>
              <a:ext uri="{FF2B5EF4-FFF2-40B4-BE49-F238E27FC236}">
                <a16:creationId xmlns:a16="http://schemas.microsoft.com/office/drawing/2014/main" id="{61667037-8F9E-064A-A75B-4F07AEA74462}"/>
              </a:ext>
            </a:extLst>
          </p:cNvPr>
          <p:cNvSpPr txBox="1"/>
          <p:nvPr/>
        </p:nvSpPr>
        <p:spPr>
          <a:xfrm>
            <a:off x="9396940" y="3173128"/>
            <a:ext cx="1068663" cy="2400657"/>
          </a:xfrm>
          <a:prstGeom prst="rect">
            <a:avLst/>
          </a:prstGeom>
          <a:noFill/>
        </p:spPr>
        <p:txBody>
          <a:bodyPr wrap="square" rtlCol="0">
            <a:spAutoFit/>
          </a:bodyPr>
          <a:lstStyle/>
          <a:p>
            <a:r>
              <a:rPr lang="en-US" sz="2500" dirty="0"/>
              <a:t>201</a:t>
            </a:r>
          </a:p>
          <a:p>
            <a:r>
              <a:rPr lang="en-US" sz="2500" dirty="0"/>
              <a:t>18</a:t>
            </a:r>
          </a:p>
          <a:p>
            <a:r>
              <a:rPr lang="en-US" sz="2500" dirty="0"/>
              <a:t>1</a:t>
            </a:r>
          </a:p>
          <a:p>
            <a:r>
              <a:rPr lang="en-US" sz="2500" dirty="0"/>
              <a:t>2</a:t>
            </a:r>
          </a:p>
          <a:p>
            <a:r>
              <a:rPr lang="en-US" sz="2500" dirty="0"/>
              <a:t>50</a:t>
            </a:r>
          </a:p>
          <a:p>
            <a:r>
              <a:rPr lang="en-US" sz="2500" dirty="0"/>
              <a:t>…</a:t>
            </a:r>
          </a:p>
        </p:txBody>
      </p:sp>
      <p:pic>
        <p:nvPicPr>
          <p:cNvPr id="5" name="Picture 4">
            <a:extLst>
              <a:ext uri="{FF2B5EF4-FFF2-40B4-BE49-F238E27FC236}">
                <a16:creationId xmlns:a16="http://schemas.microsoft.com/office/drawing/2014/main" id="{0500FFFC-CF3E-9C4C-B892-942CD6901FB6}"/>
              </a:ext>
            </a:extLst>
          </p:cNvPr>
          <p:cNvPicPr>
            <a:picLocks noChangeAspect="1"/>
          </p:cNvPicPr>
          <p:nvPr/>
        </p:nvPicPr>
        <p:blipFill>
          <a:blip r:embed="rId2"/>
          <a:stretch>
            <a:fillRect/>
          </a:stretch>
        </p:blipFill>
        <p:spPr>
          <a:xfrm>
            <a:off x="3241440" y="4827390"/>
            <a:ext cx="5335343" cy="1502067"/>
          </a:xfrm>
          <a:prstGeom prst="rect">
            <a:avLst/>
          </a:prstGeom>
        </p:spPr>
      </p:pic>
    </p:spTree>
    <p:extLst>
      <p:ext uri="{BB962C8B-B14F-4D97-AF65-F5344CB8AC3E}">
        <p14:creationId xmlns:p14="http://schemas.microsoft.com/office/powerpoint/2010/main" val="3720319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p:txBody>
          <a:bodyPr/>
          <a:lstStyle/>
          <a:p>
            <a:r>
              <a:rPr lang="en-US" dirty="0"/>
              <a:t>Binary Cross Entropy Loss</a:t>
            </a:r>
          </a:p>
        </p:txBody>
      </p:sp>
      <p:grpSp>
        <p:nvGrpSpPr>
          <p:cNvPr id="29" name="Group 28">
            <a:extLst>
              <a:ext uri="{FF2B5EF4-FFF2-40B4-BE49-F238E27FC236}">
                <a16:creationId xmlns:a16="http://schemas.microsoft.com/office/drawing/2014/main" id="{5F4931D9-57CF-3D4B-A792-8E7FAE9B6B2A}"/>
              </a:ext>
            </a:extLst>
          </p:cNvPr>
          <p:cNvGrpSpPr/>
          <p:nvPr/>
        </p:nvGrpSpPr>
        <p:grpSpPr>
          <a:xfrm>
            <a:off x="4692880" y="2830876"/>
            <a:ext cx="3095563" cy="1972980"/>
            <a:chOff x="3737114" y="1880232"/>
            <a:chExt cx="4330147" cy="2759851"/>
          </a:xfrm>
        </p:grpSpPr>
        <p:sp>
          <p:nvSpPr>
            <p:cNvPr id="6" name="Oval 5">
              <a:extLst>
                <a:ext uri="{FF2B5EF4-FFF2-40B4-BE49-F238E27FC236}">
                  <a16:creationId xmlns:a16="http://schemas.microsoft.com/office/drawing/2014/main" id="{0899DBFD-6421-9F48-AACE-AB3196BEF465}"/>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73032F3-F85C-934D-803F-CCF6C504C9BF}"/>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1CBCE96-4FD7-1940-B324-EB4A1572B27D}"/>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DE539C0-B254-BC4B-8833-13746BD872EE}"/>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F3CACB50-EA6C-1448-A352-7EB62E3714F6}"/>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2D06621-62D7-0A43-83D8-3ABB99B0248E}"/>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stCxn id="7" idx="6"/>
              <a:endCxn id="9"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stCxn id="8" idx="6"/>
              <a:endCxn id="11"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stCxn id="7" idx="6"/>
              <a:endCxn id="11"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stCxn id="9" idx="6"/>
              <a:endCxn id="13"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a:endCxn id="14"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a:endCxn id="15"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a:endCxn id="16"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a:endCxn id="13"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a:endCxn id="14"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a:endCxn id="13"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a:endCxn id="16"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a:endCxn id="15"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a:endCxn id="14"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a:endCxn id="13"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B51CD4-BDDD-5347-8C49-804889CAF6BB}"/>
                </a:ext>
              </a:extLst>
            </p:cNvPr>
            <p:cNvCxnSpPr>
              <a:cxnSpLocks/>
              <a:stCxn id="13" idx="6"/>
              <a:endCxn id="17"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CB578D4-FBA7-7B45-A762-D741F90B0876}"/>
                </a:ext>
              </a:extLst>
            </p:cNvPr>
            <p:cNvCxnSpPr>
              <a:cxnSpLocks/>
              <a:stCxn id="17" idx="2"/>
              <a:endCxn id="16"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A301047-8852-C54D-BFDB-3535B04A8976}"/>
                </a:ext>
              </a:extLst>
            </p:cNvPr>
            <p:cNvCxnSpPr>
              <a:cxnSpLocks/>
              <a:stCxn id="14" idx="6"/>
              <a:endCxn id="17"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6A22C6D-6E07-774E-83D1-14CDC7FDFCC0}"/>
                </a:ext>
              </a:extLst>
            </p:cNvPr>
            <p:cNvCxnSpPr>
              <a:cxnSpLocks/>
              <a:stCxn id="15" idx="6"/>
              <a:endCxn id="17"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grpSp>
      <p:sp>
        <p:nvSpPr>
          <p:cNvPr id="95" name="TextBox 94">
            <a:extLst>
              <a:ext uri="{FF2B5EF4-FFF2-40B4-BE49-F238E27FC236}">
                <a16:creationId xmlns:a16="http://schemas.microsoft.com/office/drawing/2014/main" id="{612C4300-C66E-C646-8ECF-4E838D3075B8}"/>
              </a:ext>
            </a:extLst>
          </p:cNvPr>
          <p:cNvSpPr txBox="1"/>
          <p:nvPr/>
        </p:nvSpPr>
        <p:spPr>
          <a:xfrm>
            <a:off x="908801" y="3486368"/>
            <a:ext cx="1068663" cy="769441"/>
          </a:xfrm>
          <a:prstGeom prst="rect">
            <a:avLst/>
          </a:prstGeom>
          <a:noFill/>
        </p:spPr>
        <p:txBody>
          <a:bodyPr wrap="square" rtlCol="0">
            <a:spAutoFit/>
          </a:bodyPr>
          <a:lstStyle/>
          <a:p>
            <a:r>
              <a:rPr lang="en-US" sz="4400" dirty="0"/>
              <a:t>X =</a:t>
            </a:r>
          </a:p>
        </p:txBody>
      </p:sp>
      <p:sp>
        <p:nvSpPr>
          <p:cNvPr id="3" name="TextBox 2">
            <a:extLst>
              <a:ext uri="{FF2B5EF4-FFF2-40B4-BE49-F238E27FC236}">
                <a16:creationId xmlns:a16="http://schemas.microsoft.com/office/drawing/2014/main" id="{63490FC7-DD1C-5849-95D5-8C7D92789878}"/>
              </a:ext>
            </a:extLst>
          </p:cNvPr>
          <p:cNvSpPr txBox="1"/>
          <p:nvPr/>
        </p:nvSpPr>
        <p:spPr>
          <a:xfrm>
            <a:off x="-656604" y="1864324"/>
            <a:ext cx="184731" cy="369332"/>
          </a:xfrm>
          <a:prstGeom prst="rect">
            <a:avLst/>
          </a:prstGeom>
          <a:noFill/>
        </p:spPr>
        <p:txBody>
          <a:bodyPr wrap="none" rtlCol="0">
            <a:spAutoFit/>
          </a:bodyPr>
          <a:lstStyle/>
          <a:p>
            <a:endParaRPr lang="en-US" dirty="0"/>
          </a:p>
        </p:txBody>
      </p:sp>
      <p:sp>
        <p:nvSpPr>
          <p:cNvPr id="21" name="TextBox 20">
            <a:extLst>
              <a:ext uri="{FF2B5EF4-FFF2-40B4-BE49-F238E27FC236}">
                <a16:creationId xmlns:a16="http://schemas.microsoft.com/office/drawing/2014/main" id="{F6212041-B418-2B47-878D-63A8ECDED8AD}"/>
              </a:ext>
            </a:extLst>
          </p:cNvPr>
          <p:cNvSpPr txBox="1"/>
          <p:nvPr/>
        </p:nvSpPr>
        <p:spPr>
          <a:xfrm>
            <a:off x="1873800" y="2830876"/>
            <a:ext cx="1666669" cy="1631216"/>
          </a:xfrm>
          <a:prstGeom prst="rect">
            <a:avLst/>
          </a:prstGeom>
          <a:noFill/>
        </p:spPr>
        <p:txBody>
          <a:bodyPr wrap="square" rtlCol="0">
            <a:spAutoFit/>
          </a:bodyPr>
          <a:lstStyle/>
          <a:p>
            <a:r>
              <a:rPr lang="en-US" sz="2500" dirty="0"/>
              <a:t>[1, 0, 0]</a:t>
            </a:r>
          </a:p>
          <a:p>
            <a:r>
              <a:rPr lang="en-US" sz="2500" dirty="0"/>
              <a:t>[0, 1, 0]</a:t>
            </a:r>
          </a:p>
          <a:p>
            <a:r>
              <a:rPr lang="en-US" sz="2500" dirty="0"/>
              <a:t>[1, 0, 0]</a:t>
            </a:r>
          </a:p>
          <a:p>
            <a:r>
              <a:rPr lang="en-US" sz="2500" dirty="0"/>
              <a:t>[0, 0, 1]</a:t>
            </a:r>
          </a:p>
        </p:txBody>
      </p:sp>
      <p:sp>
        <p:nvSpPr>
          <p:cNvPr id="59" name="TextBox 58">
            <a:extLst>
              <a:ext uri="{FF2B5EF4-FFF2-40B4-BE49-F238E27FC236}">
                <a16:creationId xmlns:a16="http://schemas.microsoft.com/office/drawing/2014/main" id="{7D7E190F-5711-CC49-9765-BE633B0A3BEB}"/>
              </a:ext>
            </a:extLst>
          </p:cNvPr>
          <p:cNvSpPr txBox="1"/>
          <p:nvPr/>
        </p:nvSpPr>
        <p:spPr>
          <a:xfrm>
            <a:off x="9283475" y="2464687"/>
            <a:ext cx="1068663" cy="769441"/>
          </a:xfrm>
          <a:prstGeom prst="rect">
            <a:avLst/>
          </a:prstGeom>
          <a:noFill/>
        </p:spPr>
        <p:txBody>
          <a:bodyPr wrap="square" rtlCol="0">
            <a:spAutoFit/>
          </a:bodyPr>
          <a:lstStyle/>
          <a:p>
            <a:r>
              <a:rPr lang="en-US" sz="4400" dirty="0">
                <a:solidFill>
                  <a:srgbClr val="9F42E2"/>
                </a:solidFill>
              </a:rPr>
              <a:t>f(x)</a:t>
            </a:r>
          </a:p>
        </p:txBody>
      </p:sp>
      <p:sp>
        <p:nvSpPr>
          <p:cNvPr id="64" name="TextBox 63">
            <a:extLst>
              <a:ext uri="{FF2B5EF4-FFF2-40B4-BE49-F238E27FC236}">
                <a16:creationId xmlns:a16="http://schemas.microsoft.com/office/drawing/2014/main" id="{202C6C88-5FCE-0F4D-BC89-E7CC61334EAD}"/>
              </a:ext>
            </a:extLst>
          </p:cNvPr>
          <p:cNvSpPr txBox="1"/>
          <p:nvPr/>
        </p:nvSpPr>
        <p:spPr>
          <a:xfrm>
            <a:off x="10636953" y="2403687"/>
            <a:ext cx="534332" cy="769441"/>
          </a:xfrm>
          <a:prstGeom prst="rect">
            <a:avLst/>
          </a:prstGeom>
          <a:noFill/>
        </p:spPr>
        <p:txBody>
          <a:bodyPr wrap="square" rtlCol="0">
            <a:spAutoFit/>
          </a:bodyPr>
          <a:lstStyle/>
          <a:p>
            <a:r>
              <a:rPr lang="en-US" sz="4400" dirty="0">
                <a:solidFill>
                  <a:schemeClr val="accent6">
                    <a:lumMod val="75000"/>
                  </a:schemeClr>
                </a:solidFill>
              </a:rPr>
              <a:t>y</a:t>
            </a:r>
          </a:p>
        </p:txBody>
      </p:sp>
      <p:sp>
        <p:nvSpPr>
          <p:cNvPr id="65" name="TextBox 64">
            <a:extLst>
              <a:ext uri="{FF2B5EF4-FFF2-40B4-BE49-F238E27FC236}">
                <a16:creationId xmlns:a16="http://schemas.microsoft.com/office/drawing/2014/main" id="{B0C99F98-851B-F541-B8FC-C5CB2D2B7D7B}"/>
              </a:ext>
            </a:extLst>
          </p:cNvPr>
          <p:cNvSpPr txBox="1"/>
          <p:nvPr/>
        </p:nvSpPr>
        <p:spPr>
          <a:xfrm>
            <a:off x="10676967" y="3137413"/>
            <a:ext cx="555521" cy="1631216"/>
          </a:xfrm>
          <a:prstGeom prst="rect">
            <a:avLst/>
          </a:prstGeom>
          <a:noFill/>
        </p:spPr>
        <p:txBody>
          <a:bodyPr wrap="square" rtlCol="0">
            <a:spAutoFit/>
          </a:bodyPr>
          <a:lstStyle/>
          <a:p>
            <a:r>
              <a:rPr lang="en-US" sz="2500" dirty="0"/>
              <a:t>1</a:t>
            </a:r>
          </a:p>
          <a:p>
            <a:r>
              <a:rPr lang="en-US" sz="2500" dirty="0"/>
              <a:t>0</a:t>
            </a:r>
          </a:p>
          <a:p>
            <a:r>
              <a:rPr lang="en-US" sz="2500" dirty="0"/>
              <a:t>0</a:t>
            </a:r>
          </a:p>
          <a:p>
            <a:r>
              <a:rPr lang="en-US" sz="2500" dirty="0"/>
              <a:t>0</a:t>
            </a:r>
          </a:p>
        </p:txBody>
      </p:sp>
      <p:sp>
        <p:nvSpPr>
          <p:cNvPr id="66" name="TextBox 65">
            <a:extLst>
              <a:ext uri="{FF2B5EF4-FFF2-40B4-BE49-F238E27FC236}">
                <a16:creationId xmlns:a16="http://schemas.microsoft.com/office/drawing/2014/main" id="{8C485ED9-47B2-754F-8E77-F95510D52620}"/>
              </a:ext>
            </a:extLst>
          </p:cNvPr>
          <p:cNvSpPr txBox="1"/>
          <p:nvPr/>
        </p:nvSpPr>
        <p:spPr>
          <a:xfrm>
            <a:off x="9396940" y="3173128"/>
            <a:ext cx="1068663" cy="1631216"/>
          </a:xfrm>
          <a:prstGeom prst="rect">
            <a:avLst/>
          </a:prstGeom>
          <a:noFill/>
        </p:spPr>
        <p:txBody>
          <a:bodyPr wrap="square" rtlCol="0">
            <a:spAutoFit/>
          </a:bodyPr>
          <a:lstStyle/>
          <a:p>
            <a:r>
              <a:rPr lang="en-US" sz="2500" dirty="0"/>
              <a:t>0.4</a:t>
            </a:r>
          </a:p>
          <a:p>
            <a:r>
              <a:rPr lang="en-US" sz="2500" dirty="0"/>
              <a:t>0.2</a:t>
            </a:r>
          </a:p>
          <a:p>
            <a:r>
              <a:rPr lang="en-US" sz="2500" dirty="0"/>
              <a:t>0.1</a:t>
            </a:r>
          </a:p>
          <a:p>
            <a:r>
              <a:rPr lang="en-US" sz="2500" dirty="0"/>
              <a:t>1.0</a:t>
            </a:r>
          </a:p>
        </p:txBody>
      </p:sp>
      <p:sp>
        <p:nvSpPr>
          <p:cNvPr id="33" name="TextBox 32">
            <a:extLst>
              <a:ext uri="{FF2B5EF4-FFF2-40B4-BE49-F238E27FC236}">
                <a16:creationId xmlns:a16="http://schemas.microsoft.com/office/drawing/2014/main" id="{91DE5248-DA17-1740-B66F-1A8CC740EB5C}"/>
              </a:ext>
            </a:extLst>
          </p:cNvPr>
          <p:cNvSpPr txBox="1"/>
          <p:nvPr/>
        </p:nvSpPr>
        <p:spPr>
          <a:xfrm>
            <a:off x="1228464" y="1937162"/>
            <a:ext cx="9873668" cy="523220"/>
          </a:xfrm>
          <a:prstGeom prst="rect">
            <a:avLst/>
          </a:prstGeom>
          <a:noFill/>
        </p:spPr>
        <p:txBody>
          <a:bodyPr wrap="square" rtlCol="0">
            <a:spAutoFit/>
          </a:bodyPr>
          <a:lstStyle/>
          <a:p>
            <a:pPr algn="ctr"/>
            <a:r>
              <a:rPr lang="en-US" sz="2800" b="1" dirty="0"/>
              <a:t>Binary cross entropy </a:t>
            </a:r>
            <a:r>
              <a:rPr lang="en-US" sz="2800" dirty="0"/>
              <a:t>is used for probabilities between 0 and 1</a:t>
            </a:r>
          </a:p>
        </p:txBody>
      </p:sp>
      <p:pic>
        <p:nvPicPr>
          <p:cNvPr id="5" name="Picture 4">
            <a:extLst>
              <a:ext uri="{FF2B5EF4-FFF2-40B4-BE49-F238E27FC236}">
                <a16:creationId xmlns:a16="http://schemas.microsoft.com/office/drawing/2014/main" id="{918D2CB0-EE80-3544-BE1B-D99638363E91}"/>
              </a:ext>
            </a:extLst>
          </p:cNvPr>
          <p:cNvPicPr>
            <a:picLocks noChangeAspect="1"/>
          </p:cNvPicPr>
          <p:nvPr/>
        </p:nvPicPr>
        <p:blipFill>
          <a:blip r:embed="rId2"/>
          <a:stretch>
            <a:fillRect/>
          </a:stretch>
        </p:blipFill>
        <p:spPr>
          <a:xfrm>
            <a:off x="2122814" y="4946812"/>
            <a:ext cx="8229324" cy="1285209"/>
          </a:xfrm>
          <a:prstGeom prst="rect">
            <a:avLst/>
          </a:prstGeom>
        </p:spPr>
      </p:pic>
    </p:spTree>
    <p:extLst>
      <p:ext uri="{BB962C8B-B14F-4D97-AF65-F5344CB8AC3E}">
        <p14:creationId xmlns:p14="http://schemas.microsoft.com/office/powerpoint/2010/main" val="184428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19DD56-3091-1C46-87CF-7B34A38F6CE5}"/>
              </a:ext>
            </a:extLst>
          </p:cNvPr>
          <p:cNvPicPr>
            <a:picLocks noChangeAspect="1"/>
          </p:cNvPicPr>
          <p:nvPr/>
        </p:nvPicPr>
        <p:blipFill>
          <a:blip r:embed="rId2"/>
          <a:stretch>
            <a:fillRect/>
          </a:stretch>
        </p:blipFill>
        <p:spPr>
          <a:xfrm>
            <a:off x="1350876" y="43998"/>
            <a:ext cx="9961194" cy="6307474"/>
          </a:xfrm>
          <a:prstGeom prst="rect">
            <a:avLst/>
          </a:prstGeom>
        </p:spPr>
      </p:pic>
      <p:sp>
        <p:nvSpPr>
          <p:cNvPr id="7" name="Rounded Rectangle 6">
            <a:extLst>
              <a:ext uri="{FF2B5EF4-FFF2-40B4-BE49-F238E27FC236}">
                <a16:creationId xmlns:a16="http://schemas.microsoft.com/office/drawing/2014/main" id="{D90CE167-721B-E748-A41B-0779B891343B}"/>
              </a:ext>
            </a:extLst>
          </p:cNvPr>
          <p:cNvSpPr/>
          <p:nvPr/>
        </p:nvSpPr>
        <p:spPr>
          <a:xfrm>
            <a:off x="7057627" y="1412623"/>
            <a:ext cx="4928964" cy="55735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The ability to learn without be explicitly programmed</a:t>
            </a:r>
            <a:r>
              <a:rPr lang="en-US" b="1" dirty="0"/>
              <a:t> </a:t>
            </a:r>
            <a:r>
              <a:rPr lang="en-US" dirty="0"/>
              <a:t>(often statistical)</a:t>
            </a:r>
          </a:p>
        </p:txBody>
      </p:sp>
      <p:sp>
        <p:nvSpPr>
          <p:cNvPr id="8" name="Rounded Rectangle 7">
            <a:extLst>
              <a:ext uri="{FF2B5EF4-FFF2-40B4-BE49-F238E27FC236}">
                <a16:creationId xmlns:a16="http://schemas.microsoft.com/office/drawing/2014/main" id="{F30C3B63-8F9A-7E4B-B7AE-11C811A564EE}"/>
              </a:ext>
            </a:extLst>
          </p:cNvPr>
          <p:cNvSpPr/>
          <p:nvPr/>
        </p:nvSpPr>
        <p:spPr>
          <a:xfrm>
            <a:off x="7223949" y="2871645"/>
            <a:ext cx="4425381" cy="5573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Extracting features from raw data</a:t>
            </a:r>
          </a:p>
        </p:txBody>
      </p:sp>
      <p:sp>
        <p:nvSpPr>
          <p:cNvPr id="9" name="Rounded Rectangle 8">
            <a:extLst>
              <a:ext uri="{FF2B5EF4-FFF2-40B4-BE49-F238E27FC236}">
                <a16:creationId xmlns:a16="http://schemas.microsoft.com/office/drawing/2014/main" id="{EEE8A900-95B7-5342-967A-FE472C850F99}"/>
              </a:ext>
            </a:extLst>
          </p:cNvPr>
          <p:cNvSpPr/>
          <p:nvPr/>
        </p:nvSpPr>
        <p:spPr>
          <a:xfrm>
            <a:off x="4487448" y="651571"/>
            <a:ext cx="4602310" cy="41261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Techniques to mimic human intelligence</a:t>
            </a:r>
          </a:p>
        </p:txBody>
      </p:sp>
    </p:spTree>
    <p:extLst>
      <p:ext uri="{BB962C8B-B14F-4D97-AF65-F5344CB8AC3E}">
        <p14:creationId xmlns:p14="http://schemas.microsoft.com/office/powerpoint/2010/main" val="1191627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0073-F18B-8347-AD0A-3A34E4A88D88}"/>
              </a:ext>
            </a:extLst>
          </p:cNvPr>
          <p:cNvSpPr>
            <a:spLocks noGrp="1"/>
          </p:cNvSpPr>
          <p:nvPr>
            <p:ph type="title"/>
          </p:nvPr>
        </p:nvSpPr>
        <p:spPr/>
        <p:txBody>
          <a:bodyPr/>
          <a:lstStyle/>
          <a:p>
            <a:r>
              <a:rPr lang="en-US" dirty="0"/>
              <a:t>Optimizing the Loss Function</a:t>
            </a:r>
          </a:p>
        </p:txBody>
      </p:sp>
      <p:sp>
        <p:nvSpPr>
          <p:cNvPr id="3" name="Content Placeholder 2">
            <a:extLst>
              <a:ext uri="{FF2B5EF4-FFF2-40B4-BE49-F238E27FC236}">
                <a16:creationId xmlns:a16="http://schemas.microsoft.com/office/drawing/2014/main" id="{4319181B-8CF5-CB49-9A3B-1CA429C104E9}"/>
              </a:ext>
            </a:extLst>
          </p:cNvPr>
          <p:cNvSpPr>
            <a:spLocks noGrp="1"/>
          </p:cNvSpPr>
          <p:nvPr>
            <p:ph idx="1"/>
          </p:nvPr>
        </p:nvSpPr>
        <p:spPr/>
        <p:txBody>
          <a:bodyPr>
            <a:normAutofit/>
          </a:bodyPr>
          <a:lstStyle/>
          <a:p>
            <a:pPr algn="ctr"/>
            <a:r>
              <a:rPr lang="en-US" sz="3000" dirty="0"/>
              <a:t>The goal is to find the </a:t>
            </a:r>
            <a:r>
              <a:rPr lang="en-US" sz="3000" b="1" dirty="0"/>
              <a:t>weights </a:t>
            </a:r>
            <a:r>
              <a:rPr lang="en-US" sz="3000" dirty="0"/>
              <a:t>and</a:t>
            </a:r>
            <a:r>
              <a:rPr lang="en-US" sz="3000" b="1" dirty="0"/>
              <a:t> biases</a:t>
            </a:r>
            <a:r>
              <a:rPr lang="en-US" sz="3000" dirty="0"/>
              <a:t> with the lowest </a:t>
            </a:r>
            <a:r>
              <a:rPr lang="en-US" sz="3000" b="1" dirty="0"/>
              <a:t>loss</a:t>
            </a:r>
            <a:endParaRPr lang="en-US" sz="3000" dirty="0"/>
          </a:p>
        </p:txBody>
      </p:sp>
    </p:spTree>
    <p:extLst>
      <p:ext uri="{BB962C8B-B14F-4D97-AF65-F5344CB8AC3E}">
        <p14:creationId xmlns:p14="http://schemas.microsoft.com/office/powerpoint/2010/main" val="1325710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0073-F18B-8347-AD0A-3A34E4A88D88}"/>
              </a:ext>
            </a:extLst>
          </p:cNvPr>
          <p:cNvSpPr>
            <a:spLocks noGrp="1"/>
          </p:cNvSpPr>
          <p:nvPr>
            <p:ph type="title"/>
          </p:nvPr>
        </p:nvSpPr>
        <p:spPr/>
        <p:txBody>
          <a:bodyPr/>
          <a:lstStyle/>
          <a:p>
            <a:r>
              <a:rPr lang="en-US" dirty="0"/>
              <a:t>Minimizing the Loss Function</a:t>
            </a:r>
          </a:p>
        </p:txBody>
      </p:sp>
      <p:sp>
        <p:nvSpPr>
          <p:cNvPr id="3" name="Content Placeholder 2">
            <a:extLst>
              <a:ext uri="{FF2B5EF4-FFF2-40B4-BE49-F238E27FC236}">
                <a16:creationId xmlns:a16="http://schemas.microsoft.com/office/drawing/2014/main" id="{4319181B-8CF5-CB49-9A3B-1CA429C104E9}"/>
              </a:ext>
            </a:extLst>
          </p:cNvPr>
          <p:cNvSpPr>
            <a:spLocks noGrp="1"/>
          </p:cNvSpPr>
          <p:nvPr>
            <p:ph idx="1"/>
          </p:nvPr>
        </p:nvSpPr>
        <p:spPr>
          <a:xfrm>
            <a:off x="1097280" y="1845734"/>
            <a:ext cx="10058400" cy="678805"/>
          </a:xfrm>
        </p:spPr>
        <p:txBody>
          <a:bodyPr>
            <a:normAutofit/>
          </a:bodyPr>
          <a:lstStyle/>
          <a:p>
            <a:pPr algn="ctr"/>
            <a:r>
              <a:rPr lang="en-US" sz="3000" dirty="0"/>
              <a:t>The goal is to find the </a:t>
            </a:r>
            <a:r>
              <a:rPr lang="en-US" sz="3000" b="1" dirty="0"/>
              <a:t>weights </a:t>
            </a:r>
            <a:r>
              <a:rPr lang="en-US" sz="3000" dirty="0"/>
              <a:t>and</a:t>
            </a:r>
            <a:r>
              <a:rPr lang="en-US" sz="3000" b="1" dirty="0"/>
              <a:t> biases</a:t>
            </a:r>
            <a:r>
              <a:rPr lang="en-US" sz="3000" dirty="0"/>
              <a:t> with the lowest </a:t>
            </a:r>
            <a:r>
              <a:rPr lang="en-US" sz="3000" b="1" dirty="0"/>
              <a:t>loss</a:t>
            </a:r>
          </a:p>
        </p:txBody>
      </p:sp>
      <p:pic>
        <p:nvPicPr>
          <p:cNvPr id="5" name="Picture 4">
            <a:extLst>
              <a:ext uri="{FF2B5EF4-FFF2-40B4-BE49-F238E27FC236}">
                <a16:creationId xmlns:a16="http://schemas.microsoft.com/office/drawing/2014/main" id="{C98F6A93-4F25-D24D-BE23-7D678E95122E}"/>
              </a:ext>
            </a:extLst>
          </p:cNvPr>
          <p:cNvPicPr>
            <a:picLocks noChangeAspect="1"/>
          </p:cNvPicPr>
          <p:nvPr/>
        </p:nvPicPr>
        <p:blipFill>
          <a:blip r:embed="rId3"/>
          <a:stretch>
            <a:fillRect/>
          </a:stretch>
        </p:blipFill>
        <p:spPr>
          <a:xfrm>
            <a:off x="2419350" y="3044412"/>
            <a:ext cx="7353300" cy="2578100"/>
          </a:xfrm>
          <a:prstGeom prst="rect">
            <a:avLst/>
          </a:prstGeom>
        </p:spPr>
      </p:pic>
    </p:spTree>
    <p:extLst>
      <p:ext uri="{BB962C8B-B14F-4D97-AF65-F5344CB8AC3E}">
        <p14:creationId xmlns:p14="http://schemas.microsoft.com/office/powerpoint/2010/main" val="1037333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B8A5-FC09-564F-ABDE-79C04BE991F1}"/>
              </a:ext>
            </a:extLst>
          </p:cNvPr>
          <p:cNvSpPr>
            <a:spLocks noGrp="1"/>
          </p:cNvSpPr>
          <p:nvPr>
            <p:ph type="title"/>
          </p:nvPr>
        </p:nvSpPr>
        <p:spPr/>
        <p:txBody>
          <a:bodyPr/>
          <a:lstStyle/>
          <a:p>
            <a:r>
              <a:rPr lang="en-US" dirty="0"/>
              <a:t>Loss Landscape</a:t>
            </a:r>
          </a:p>
        </p:txBody>
      </p:sp>
      <p:sp>
        <p:nvSpPr>
          <p:cNvPr id="4" name="Rectangle 3">
            <a:extLst>
              <a:ext uri="{FF2B5EF4-FFF2-40B4-BE49-F238E27FC236}">
                <a16:creationId xmlns:a16="http://schemas.microsoft.com/office/drawing/2014/main" id="{746D0B55-5747-3E40-B02B-51910C6BE6B7}"/>
              </a:ext>
            </a:extLst>
          </p:cNvPr>
          <p:cNvSpPr/>
          <p:nvPr/>
        </p:nvSpPr>
        <p:spPr>
          <a:xfrm>
            <a:off x="3743910" y="5868265"/>
            <a:ext cx="8232446" cy="369332"/>
          </a:xfrm>
          <a:prstGeom prst="rect">
            <a:avLst/>
          </a:prstGeom>
        </p:spPr>
        <p:txBody>
          <a:bodyPr wrap="none">
            <a:spAutoFit/>
          </a:bodyPr>
          <a:lstStyle/>
          <a:p>
            <a:r>
              <a:rPr lang="en-US" dirty="0">
                <a:hlinkClick r:id="rId2"/>
              </a:rPr>
              <a:t>Visualizing the Loss Landscapes of Neural Nets, 2017 https://arxiv.org/abs/1712.09913</a:t>
            </a:r>
            <a:endParaRPr lang="en-US" dirty="0"/>
          </a:p>
        </p:txBody>
      </p:sp>
      <p:pic>
        <p:nvPicPr>
          <p:cNvPr id="5" name="Picture 4">
            <a:extLst>
              <a:ext uri="{FF2B5EF4-FFF2-40B4-BE49-F238E27FC236}">
                <a16:creationId xmlns:a16="http://schemas.microsoft.com/office/drawing/2014/main" id="{FAEB51A7-4771-574C-B372-44585BFF8851}"/>
              </a:ext>
            </a:extLst>
          </p:cNvPr>
          <p:cNvPicPr>
            <a:picLocks noChangeAspect="1"/>
          </p:cNvPicPr>
          <p:nvPr/>
        </p:nvPicPr>
        <p:blipFill>
          <a:blip r:embed="rId3"/>
          <a:stretch>
            <a:fillRect/>
          </a:stretch>
        </p:blipFill>
        <p:spPr>
          <a:xfrm>
            <a:off x="6115188" y="1956017"/>
            <a:ext cx="5765752" cy="3966947"/>
          </a:xfrm>
          <a:prstGeom prst="rect">
            <a:avLst/>
          </a:prstGeom>
        </p:spPr>
      </p:pic>
      <p:pic>
        <p:nvPicPr>
          <p:cNvPr id="7" name="Picture 6">
            <a:extLst>
              <a:ext uri="{FF2B5EF4-FFF2-40B4-BE49-F238E27FC236}">
                <a16:creationId xmlns:a16="http://schemas.microsoft.com/office/drawing/2014/main" id="{118B0044-FD44-6843-90E8-1222746FBBF9}"/>
              </a:ext>
            </a:extLst>
          </p:cNvPr>
          <p:cNvPicPr>
            <a:picLocks noChangeAspect="1"/>
          </p:cNvPicPr>
          <p:nvPr/>
        </p:nvPicPr>
        <p:blipFill rotWithShape="1">
          <a:blip r:embed="rId4"/>
          <a:srcRect l="24408" t="54476" r="24769" b="9358"/>
          <a:stretch/>
        </p:blipFill>
        <p:spPr>
          <a:xfrm>
            <a:off x="261264" y="1956017"/>
            <a:ext cx="3737114" cy="932396"/>
          </a:xfrm>
          <a:prstGeom prst="rect">
            <a:avLst/>
          </a:prstGeom>
        </p:spPr>
      </p:pic>
    </p:spTree>
    <p:extLst>
      <p:ext uri="{BB962C8B-B14F-4D97-AF65-F5344CB8AC3E}">
        <p14:creationId xmlns:p14="http://schemas.microsoft.com/office/powerpoint/2010/main" val="1183371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B8A5-FC09-564F-ABDE-79C04BE991F1}"/>
              </a:ext>
            </a:extLst>
          </p:cNvPr>
          <p:cNvSpPr>
            <a:spLocks noGrp="1"/>
          </p:cNvSpPr>
          <p:nvPr>
            <p:ph type="title"/>
          </p:nvPr>
        </p:nvSpPr>
        <p:spPr/>
        <p:txBody>
          <a:bodyPr/>
          <a:lstStyle/>
          <a:p>
            <a:r>
              <a:rPr lang="en-US" dirty="0"/>
              <a:t>Loss Landscape</a:t>
            </a:r>
          </a:p>
        </p:txBody>
      </p:sp>
      <p:sp>
        <p:nvSpPr>
          <p:cNvPr id="4" name="Rectangle 3">
            <a:extLst>
              <a:ext uri="{FF2B5EF4-FFF2-40B4-BE49-F238E27FC236}">
                <a16:creationId xmlns:a16="http://schemas.microsoft.com/office/drawing/2014/main" id="{746D0B55-5747-3E40-B02B-51910C6BE6B7}"/>
              </a:ext>
            </a:extLst>
          </p:cNvPr>
          <p:cNvSpPr/>
          <p:nvPr/>
        </p:nvSpPr>
        <p:spPr>
          <a:xfrm>
            <a:off x="3743910" y="5868265"/>
            <a:ext cx="8232446" cy="369332"/>
          </a:xfrm>
          <a:prstGeom prst="rect">
            <a:avLst/>
          </a:prstGeom>
        </p:spPr>
        <p:txBody>
          <a:bodyPr wrap="none">
            <a:spAutoFit/>
          </a:bodyPr>
          <a:lstStyle/>
          <a:p>
            <a:r>
              <a:rPr lang="en-US" dirty="0">
                <a:hlinkClick r:id="rId2"/>
              </a:rPr>
              <a:t>Visualizing the Loss Landscapes of Neural Nets, 2017 https://arxiv.org/abs/1712.09913</a:t>
            </a:r>
            <a:endParaRPr lang="en-US" dirty="0"/>
          </a:p>
        </p:txBody>
      </p:sp>
      <p:sp>
        <p:nvSpPr>
          <p:cNvPr id="15" name="5-Point Star 14">
            <a:extLst>
              <a:ext uri="{FF2B5EF4-FFF2-40B4-BE49-F238E27FC236}">
                <a16:creationId xmlns:a16="http://schemas.microsoft.com/office/drawing/2014/main" id="{203AE1C1-54DE-5D48-932E-150F5B6531A8}"/>
              </a:ext>
            </a:extLst>
          </p:cNvPr>
          <p:cNvSpPr/>
          <p:nvPr/>
        </p:nvSpPr>
        <p:spPr>
          <a:xfrm>
            <a:off x="6261651" y="5381250"/>
            <a:ext cx="536713" cy="48701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6" name="Rectangle 15">
            <a:extLst>
              <a:ext uri="{FF2B5EF4-FFF2-40B4-BE49-F238E27FC236}">
                <a16:creationId xmlns:a16="http://schemas.microsoft.com/office/drawing/2014/main" id="{2DCE760E-93C0-D742-AD94-3F8C300050A8}"/>
              </a:ext>
            </a:extLst>
          </p:cNvPr>
          <p:cNvSpPr/>
          <p:nvPr/>
        </p:nvSpPr>
        <p:spPr>
          <a:xfrm>
            <a:off x="6220899" y="2888413"/>
            <a:ext cx="268357" cy="268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E77D4E6-9B0B-F745-B004-5E87529E76D6}"/>
              </a:ext>
            </a:extLst>
          </p:cNvPr>
          <p:cNvPicPr>
            <a:picLocks noChangeAspect="1"/>
          </p:cNvPicPr>
          <p:nvPr/>
        </p:nvPicPr>
        <p:blipFill rotWithShape="1">
          <a:blip r:embed="rId3"/>
          <a:srcRect l="24408" t="54476" r="24769" b="9358"/>
          <a:stretch/>
        </p:blipFill>
        <p:spPr>
          <a:xfrm>
            <a:off x="261264" y="1956017"/>
            <a:ext cx="3737114" cy="932396"/>
          </a:xfrm>
          <a:prstGeom prst="rect">
            <a:avLst/>
          </a:prstGeom>
        </p:spPr>
      </p:pic>
      <p:sp>
        <p:nvSpPr>
          <p:cNvPr id="9" name="TextBox 8">
            <a:extLst>
              <a:ext uri="{FF2B5EF4-FFF2-40B4-BE49-F238E27FC236}">
                <a16:creationId xmlns:a16="http://schemas.microsoft.com/office/drawing/2014/main" id="{DFE77589-D767-3F4D-9692-E40833C0BD7E}"/>
              </a:ext>
            </a:extLst>
          </p:cNvPr>
          <p:cNvSpPr txBox="1"/>
          <p:nvPr/>
        </p:nvSpPr>
        <p:spPr>
          <a:xfrm>
            <a:off x="63610" y="3137194"/>
            <a:ext cx="3934768" cy="523220"/>
          </a:xfrm>
          <a:prstGeom prst="rect">
            <a:avLst/>
          </a:prstGeom>
          <a:noFill/>
        </p:spPr>
        <p:txBody>
          <a:bodyPr wrap="square" rtlCol="0">
            <a:spAutoFit/>
          </a:bodyPr>
          <a:lstStyle/>
          <a:p>
            <a:r>
              <a:rPr lang="en-US" sz="2800" dirty="0"/>
              <a:t>1. Pick random weights</a:t>
            </a:r>
          </a:p>
        </p:txBody>
      </p:sp>
      <p:pic>
        <p:nvPicPr>
          <p:cNvPr id="17" name="Picture 16">
            <a:extLst>
              <a:ext uri="{FF2B5EF4-FFF2-40B4-BE49-F238E27FC236}">
                <a16:creationId xmlns:a16="http://schemas.microsoft.com/office/drawing/2014/main" id="{FB21B095-A654-174A-B92B-57B3FBFD5F01}"/>
              </a:ext>
            </a:extLst>
          </p:cNvPr>
          <p:cNvPicPr>
            <a:picLocks noChangeAspect="1"/>
          </p:cNvPicPr>
          <p:nvPr/>
        </p:nvPicPr>
        <p:blipFill>
          <a:blip r:embed="rId4"/>
          <a:stretch>
            <a:fillRect/>
          </a:stretch>
        </p:blipFill>
        <p:spPr>
          <a:xfrm>
            <a:off x="6115188" y="1956017"/>
            <a:ext cx="5765752" cy="3966947"/>
          </a:xfrm>
          <a:prstGeom prst="rect">
            <a:avLst/>
          </a:prstGeom>
        </p:spPr>
      </p:pic>
      <p:sp>
        <p:nvSpPr>
          <p:cNvPr id="12" name="Oval 11">
            <a:extLst>
              <a:ext uri="{FF2B5EF4-FFF2-40B4-BE49-F238E27FC236}">
                <a16:creationId xmlns:a16="http://schemas.microsoft.com/office/drawing/2014/main" id="{E861153B-AB4B-E345-BD96-A0C9949EC186}"/>
              </a:ext>
            </a:extLst>
          </p:cNvPr>
          <p:cNvSpPr/>
          <p:nvPr/>
        </p:nvSpPr>
        <p:spPr>
          <a:xfrm>
            <a:off x="9402417" y="3429000"/>
            <a:ext cx="278296" cy="278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952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B8A5-FC09-564F-ABDE-79C04BE991F1}"/>
              </a:ext>
            </a:extLst>
          </p:cNvPr>
          <p:cNvSpPr>
            <a:spLocks noGrp="1"/>
          </p:cNvSpPr>
          <p:nvPr>
            <p:ph type="title"/>
          </p:nvPr>
        </p:nvSpPr>
        <p:spPr/>
        <p:txBody>
          <a:bodyPr/>
          <a:lstStyle/>
          <a:p>
            <a:r>
              <a:rPr lang="en-US" dirty="0"/>
              <a:t>Loss Landscape</a:t>
            </a:r>
          </a:p>
        </p:txBody>
      </p:sp>
      <p:sp>
        <p:nvSpPr>
          <p:cNvPr id="4" name="Rectangle 3">
            <a:extLst>
              <a:ext uri="{FF2B5EF4-FFF2-40B4-BE49-F238E27FC236}">
                <a16:creationId xmlns:a16="http://schemas.microsoft.com/office/drawing/2014/main" id="{746D0B55-5747-3E40-B02B-51910C6BE6B7}"/>
              </a:ext>
            </a:extLst>
          </p:cNvPr>
          <p:cNvSpPr/>
          <p:nvPr/>
        </p:nvSpPr>
        <p:spPr>
          <a:xfrm>
            <a:off x="3743910" y="5868265"/>
            <a:ext cx="8232446" cy="369332"/>
          </a:xfrm>
          <a:prstGeom prst="rect">
            <a:avLst/>
          </a:prstGeom>
        </p:spPr>
        <p:txBody>
          <a:bodyPr wrap="none">
            <a:spAutoFit/>
          </a:bodyPr>
          <a:lstStyle/>
          <a:p>
            <a:r>
              <a:rPr lang="en-US" dirty="0">
                <a:hlinkClick r:id="rId2"/>
              </a:rPr>
              <a:t>Visualizing the Loss Landscapes of Neural Nets, 2017 https://arxiv.org/abs/1712.09913</a:t>
            </a:r>
            <a:endParaRPr lang="en-US" dirty="0"/>
          </a:p>
        </p:txBody>
      </p:sp>
      <p:sp>
        <p:nvSpPr>
          <p:cNvPr id="15" name="5-Point Star 14">
            <a:extLst>
              <a:ext uri="{FF2B5EF4-FFF2-40B4-BE49-F238E27FC236}">
                <a16:creationId xmlns:a16="http://schemas.microsoft.com/office/drawing/2014/main" id="{203AE1C1-54DE-5D48-932E-150F5B6531A8}"/>
              </a:ext>
            </a:extLst>
          </p:cNvPr>
          <p:cNvSpPr/>
          <p:nvPr/>
        </p:nvSpPr>
        <p:spPr>
          <a:xfrm>
            <a:off x="6261651" y="5381250"/>
            <a:ext cx="536713" cy="48701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6" name="Rectangle 15">
            <a:extLst>
              <a:ext uri="{FF2B5EF4-FFF2-40B4-BE49-F238E27FC236}">
                <a16:creationId xmlns:a16="http://schemas.microsoft.com/office/drawing/2014/main" id="{2DCE760E-93C0-D742-AD94-3F8C300050A8}"/>
              </a:ext>
            </a:extLst>
          </p:cNvPr>
          <p:cNvSpPr/>
          <p:nvPr/>
        </p:nvSpPr>
        <p:spPr>
          <a:xfrm>
            <a:off x="6220899" y="2888413"/>
            <a:ext cx="268357" cy="268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E77D4E6-9B0B-F745-B004-5E87529E76D6}"/>
              </a:ext>
            </a:extLst>
          </p:cNvPr>
          <p:cNvPicPr>
            <a:picLocks noChangeAspect="1"/>
          </p:cNvPicPr>
          <p:nvPr/>
        </p:nvPicPr>
        <p:blipFill rotWithShape="1">
          <a:blip r:embed="rId3"/>
          <a:srcRect l="24408" t="54476" r="24769" b="9358"/>
          <a:stretch/>
        </p:blipFill>
        <p:spPr>
          <a:xfrm>
            <a:off x="261264" y="1956017"/>
            <a:ext cx="3737114" cy="932396"/>
          </a:xfrm>
          <a:prstGeom prst="rect">
            <a:avLst/>
          </a:prstGeom>
        </p:spPr>
      </p:pic>
      <p:sp>
        <p:nvSpPr>
          <p:cNvPr id="9" name="TextBox 8">
            <a:extLst>
              <a:ext uri="{FF2B5EF4-FFF2-40B4-BE49-F238E27FC236}">
                <a16:creationId xmlns:a16="http://schemas.microsoft.com/office/drawing/2014/main" id="{DFE77589-D767-3F4D-9692-E40833C0BD7E}"/>
              </a:ext>
            </a:extLst>
          </p:cNvPr>
          <p:cNvSpPr txBox="1"/>
          <p:nvPr/>
        </p:nvSpPr>
        <p:spPr>
          <a:xfrm>
            <a:off x="63610" y="3137194"/>
            <a:ext cx="3934768" cy="1384995"/>
          </a:xfrm>
          <a:prstGeom prst="rect">
            <a:avLst/>
          </a:prstGeom>
          <a:noFill/>
        </p:spPr>
        <p:txBody>
          <a:bodyPr wrap="square" rtlCol="0">
            <a:spAutoFit/>
          </a:bodyPr>
          <a:lstStyle/>
          <a:p>
            <a:pPr marL="514350" indent="-514350">
              <a:buAutoNum type="arabicPeriod"/>
            </a:pPr>
            <a:r>
              <a:rPr lang="en-US" sz="2800" dirty="0"/>
              <a:t>Pick random weights</a:t>
            </a:r>
          </a:p>
          <a:p>
            <a:pPr marL="514350" indent="-514350">
              <a:buAutoNum type="arabicPeriod"/>
            </a:pPr>
            <a:endParaRPr lang="en-US" sz="2800" dirty="0"/>
          </a:p>
          <a:p>
            <a:pPr marL="514350" indent="-514350">
              <a:buAutoNum type="arabicPeriod"/>
            </a:pPr>
            <a:r>
              <a:rPr lang="en-US" sz="2800" dirty="0"/>
              <a:t>Compute the gradient</a:t>
            </a:r>
          </a:p>
        </p:txBody>
      </p:sp>
      <p:pic>
        <p:nvPicPr>
          <p:cNvPr id="10" name="Picture 9">
            <a:extLst>
              <a:ext uri="{FF2B5EF4-FFF2-40B4-BE49-F238E27FC236}">
                <a16:creationId xmlns:a16="http://schemas.microsoft.com/office/drawing/2014/main" id="{FF5D7109-10A1-F449-B1DC-7066C0091631}"/>
              </a:ext>
            </a:extLst>
          </p:cNvPr>
          <p:cNvPicPr>
            <a:picLocks noChangeAspect="1"/>
          </p:cNvPicPr>
          <p:nvPr/>
        </p:nvPicPr>
        <p:blipFill>
          <a:blip r:embed="rId4"/>
          <a:stretch>
            <a:fillRect/>
          </a:stretch>
        </p:blipFill>
        <p:spPr>
          <a:xfrm>
            <a:off x="6115188" y="1956017"/>
            <a:ext cx="5765752" cy="3966947"/>
          </a:xfrm>
          <a:prstGeom prst="rect">
            <a:avLst/>
          </a:prstGeom>
        </p:spPr>
      </p:pic>
      <p:sp>
        <p:nvSpPr>
          <p:cNvPr id="11" name="Oval 10">
            <a:extLst>
              <a:ext uri="{FF2B5EF4-FFF2-40B4-BE49-F238E27FC236}">
                <a16:creationId xmlns:a16="http://schemas.microsoft.com/office/drawing/2014/main" id="{12B74BFA-6A53-1643-8565-09F7044AB578}"/>
              </a:ext>
            </a:extLst>
          </p:cNvPr>
          <p:cNvSpPr/>
          <p:nvPr/>
        </p:nvSpPr>
        <p:spPr>
          <a:xfrm>
            <a:off x="9402417" y="3429000"/>
            <a:ext cx="278296" cy="278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C9E178-5F4C-2941-92C6-6097382E3B33}"/>
              </a:ext>
            </a:extLst>
          </p:cNvPr>
          <p:cNvPicPr>
            <a:picLocks noChangeAspect="1"/>
          </p:cNvPicPr>
          <p:nvPr/>
        </p:nvPicPr>
        <p:blipFill>
          <a:blip r:embed="rId5"/>
          <a:stretch>
            <a:fillRect/>
          </a:stretch>
        </p:blipFill>
        <p:spPr>
          <a:xfrm>
            <a:off x="3913783" y="3829691"/>
            <a:ext cx="1143000" cy="863600"/>
          </a:xfrm>
          <a:prstGeom prst="rect">
            <a:avLst/>
          </a:prstGeom>
        </p:spPr>
      </p:pic>
      <p:cxnSp>
        <p:nvCxnSpPr>
          <p:cNvPr id="8" name="Straight Arrow Connector 7">
            <a:extLst>
              <a:ext uri="{FF2B5EF4-FFF2-40B4-BE49-F238E27FC236}">
                <a16:creationId xmlns:a16="http://schemas.microsoft.com/office/drawing/2014/main" id="{A4F4B62D-31EF-604F-83B2-D29972B63972}"/>
              </a:ext>
            </a:extLst>
          </p:cNvPr>
          <p:cNvCxnSpPr>
            <a:cxnSpLocks/>
          </p:cNvCxnSpPr>
          <p:nvPr/>
        </p:nvCxnSpPr>
        <p:spPr>
          <a:xfrm flipH="1">
            <a:off x="9203635" y="3864818"/>
            <a:ext cx="268356" cy="7070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816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B8A5-FC09-564F-ABDE-79C04BE991F1}"/>
              </a:ext>
            </a:extLst>
          </p:cNvPr>
          <p:cNvSpPr>
            <a:spLocks noGrp="1"/>
          </p:cNvSpPr>
          <p:nvPr>
            <p:ph type="title"/>
          </p:nvPr>
        </p:nvSpPr>
        <p:spPr/>
        <p:txBody>
          <a:bodyPr/>
          <a:lstStyle/>
          <a:p>
            <a:r>
              <a:rPr lang="en-US" dirty="0"/>
              <a:t>Loss Landscape</a:t>
            </a:r>
          </a:p>
        </p:txBody>
      </p:sp>
      <p:sp>
        <p:nvSpPr>
          <p:cNvPr id="4" name="Rectangle 3">
            <a:extLst>
              <a:ext uri="{FF2B5EF4-FFF2-40B4-BE49-F238E27FC236}">
                <a16:creationId xmlns:a16="http://schemas.microsoft.com/office/drawing/2014/main" id="{746D0B55-5747-3E40-B02B-51910C6BE6B7}"/>
              </a:ext>
            </a:extLst>
          </p:cNvPr>
          <p:cNvSpPr/>
          <p:nvPr/>
        </p:nvSpPr>
        <p:spPr>
          <a:xfrm>
            <a:off x="3743910" y="5868265"/>
            <a:ext cx="8232446" cy="369332"/>
          </a:xfrm>
          <a:prstGeom prst="rect">
            <a:avLst/>
          </a:prstGeom>
        </p:spPr>
        <p:txBody>
          <a:bodyPr wrap="none">
            <a:spAutoFit/>
          </a:bodyPr>
          <a:lstStyle/>
          <a:p>
            <a:r>
              <a:rPr lang="en-US" dirty="0">
                <a:hlinkClick r:id="rId2"/>
              </a:rPr>
              <a:t>Visualizing the Loss Landscapes of Neural Nets, 2017 https://arxiv.org/abs/1712.09913</a:t>
            </a:r>
            <a:endParaRPr lang="en-US" dirty="0"/>
          </a:p>
        </p:txBody>
      </p:sp>
      <p:sp>
        <p:nvSpPr>
          <p:cNvPr id="15" name="5-Point Star 14">
            <a:extLst>
              <a:ext uri="{FF2B5EF4-FFF2-40B4-BE49-F238E27FC236}">
                <a16:creationId xmlns:a16="http://schemas.microsoft.com/office/drawing/2014/main" id="{203AE1C1-54DE-5D48-932E-150F5B6531A8}"/>
              </a:ext>
            </a:extLst>
          </p:cNvPr>
          <p:cNvSpPr/>
          <p:nvPr/>
        </p:nvSpPr>
        <p:spPr>
          <a:xfrm>
            <a:off x="6261651" y="5381250"/>
            <a:ext cx="536713" cy="48701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6" name="Rectangle 15">
            <a:extLst>
              <a:ext uri="{FF2B5EF4-FFF2-40B4-BE49-F238E27FC236}">
                <a16:creationId xmlns:a16="http://schemas.microsoft.com/office/drawing/2014/main" id="{2DCE760E-93C0-D742-AD94-3F8C300050A8}"/>
              </a:ext>
            </a:extLst>
          </p:cNvPr>
          <p:cNvSpPr/>
          <p:nvPr/>
        </p:nvSpPr>
        <p:spPr>
          <a:xfrm>
            <a:off x="6220899" y="2888413"/>
            <a:ext cx="268357" cy="268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E77D4E6-9B0B-F745-B004-5E87529E76D6}"/>
              </a:ext>
            </a:extLst>
          </p:cNvPr>
          <p:cNvPicPr>
            <a:picLocks noChangeAspect="1"/>
          </p:cNvPicPr>
          <p:nvPr/>
        </p:nvPicPr>
        <p:blipFill rotWithShape="1">
          <a:blip r:embed="rId3"/>
          <a:srcRect l="24408" t="54476" r="24769" b="9358"/>
          <a:stretch/>
        </p:blipFill>
        <p:spPr>
          <a:xfrm>
            <a:off x="261264" y="1956017"/>
            <a:ext cx="3737114" cy="932396"/>
          </a:xfrm>
          <a:prstGeom prst="rect">
            <a:avLst/>
          </a:prstGeom>
        </p:spPr>
      </p:pic>
      <p:sp>
        <p:nvSpPr>
          <p:cNvPr id="9" name="TextBox 8">
            <a:extLst>
              <a:ext uri="{FF2B5EF4-FFF2-40B4-BE49-F238E27FC236}">
                <a16:creationId xmlns:a16="http://schemas.microsoft.com/office/drawing/2014/main" id="{DFE77589-D767-3F4D-9692-E40833C0BD7E}"/>
              </a:ext>
            </a:extLst>
          </p:cNvPr>
          <p:cNvSpPr txBox="1"/>
          <p:nvPr/>
        </p:nvSpPr>
        <p:spPr>
          <a:xfrm>
            <a:off x="63610" y="3137194"/>
            <a:ext cx="3934768" cy="2677656"/>
          </a:xfrm>
          <a:prstGeom prst="rect">
            <a:avLst/>
          </a:prstGeom>
          <a:noFill/>
        </p:spPr>
        <p:txBody>
          <a:bodyPr wrap="square" rtlCol="0">
            <a:spAutoFit/>
          </a:bodyPr>
          <a:lstStyle/>
          <a:p>
            <a:pPr marL="514350" indent="-514350">
              <a:buAutoNum type="arabicPeriod"/>
            </a:pPr>
            <a:r>
              <a:rPr lang="en-US" sz="2800" dirty="0"/>
              <a:t>Pick random weights</a:t>
            </a:r>
          </a:p>
          <a:p>
            <a:pPr marL="514350" indent="-514350">
              <a:buAutoNum type="arabicPeriod"/>
            </a:pPr>
            <a:endParaRPr lang="en-US" sz="2800" dirty="0"/>
          </a:p>
          <a:p>
            <a:pPr marL="514350" indent="-514350">
              <a:buAutoNum type="arabicPeriod"/>
            </a:pPr>
            <a:r>
              <a:rPr lang="en-US" sz="2800" dirty="0"/>
              <a:t>Compute the gradient</a:t>
            </a:r>
          </a:p>
          <a:p>
            <a:pPr marL="514350" indent="-514350">
              <a:buAutoNum type="arabicPeriod"/>
            </a:pPr>
            <a:endParaRPr lang="en-US" sz="2800" dirty="0"/>
          </a:p>
          <a:p>
            <a:pPr marL="514350" indent="-514350">
              <a:buAutoNum type="arabicPeriod"/>
            </a:pPr>
            <a:r>
              <a:rPr lang="en-US" sz="2800" dirty="0"/>
              <a:t>Take small step down, GOTO 2</a:t>
            </a:r>
          </a:p>
        </p:txBody>
      </p:sp>
      <p:pic>
        <p:nvPicPr>
          <p:cNvPr id="10" name="Picture 9">
            <a:extLst>
              <a:ext uri="{FF2B5EF4-FFF2-40B4-BE49-F238E27FC236}">
                <a16:creationId xmlns:a16="http://schemas.microsoft.com/office/drawing/2014/main" id="{FF5D7109-10A1-F449-B1DC-7066C0091631}"/>
              </a:ext>
            </a:extLst>
          </p:cNvPr>
          <p:cNvPicPr>
            <a:picLocks noChangeAspect="1"/>
          </p:cNvPicPr>
          <p:nvPr/>
        </p:nvPicPr>
        <p:blipFill>
          <a:blip r:embed="rId4"/>
          <a:stretch>
            <a:fillRect/>
          </a:stretch>
        </p:blipFill>
        <p:spPr>
          <a:xfrm>
            <a:off x="6115188" y="1956017"/>
            <a:ext cx="5765752" cy="3966947"/>
          </a:xfrm>
          <a:prstGeom prst="rect">
            <a:avLst/>
          </a:prstGeom>
        </p:spPr>
      </p:pic>
      <p:sp>
        <p:nvSpPr>
          <p:cNvPr id="11" name="Oval 10">
            <a:extLst>
              <a:ext uri="{FF2B5EF4-FFF2-40B4-BE49-F238E27FC236}">
                <a16:creationId xmlns:a16="http://schemas.microsoft.com/office/drawing/2014/main" id="{12B74BFA-6A53-1643-8565-09F7044AB578}"/>
              </a:ext>
            </a:extLst>
          </p:cNvPr>
          <p:cNvSpPr/>
          <p:nvPr/>
        </p:nvSpPr>
        <p:spPr>
          <a:xfrm>
            <a:off x="9402417" y="3429000"/>
            <a:ext cx="278296" cy="278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C9E178-5F4C-2941-92C6-6097382E3B33}"/>
              </a:ext>
            </a:extLst>
          </p:cNvPr>
          <p:cNvPicPr>
            <a:picLocks noChangeAspect="1"/>
          </p:cNvPicPr>
          <p:nvPr/>
        </p:nvPicPr>
        <p:blipFill>
          <a:blip r:embed="rId5"/>
          <a:stretch>
            <a:fillRect/>
          </a:stretch>
        </p:blipFill>
        <p:spPr>
          <a:xfrm>
            <a:off x="3913783" y="3829691"/>
            <a:ext cx="1143000" cy="863600"/>
          </a:xfrm>
          <a:prstGeom prst="rect">
            <a:avLst/>
          </a:prstGeom>
        </p:spPr>
      </p:pic>
      <p:cxnSp>
        <p:nvCxnSpPr>
          <p:cNvPr id="8" name="Straight Arrow Connector 7">
            <a:extLst>
              <a:ext uri="{FF2B5EF4-FFF2-40B4-BE49-F238E27FC236}">
                <a16:creationId xmlns:a16="http://schemas.microsoft.com/office/drawing/2014/main" id="{A4F4B62D-31EF-604F-83B2-D29972B63972}"/>
              </a:ext>
            </a:extLst>
          </p:cNvPr>
          <p:cNvCxnSpPr>
            <a:cxnSpLocks/>
          </p:cNvCxnSpPr>
          <p:nvPr/>
        </p:nvCxnSpPr>
        <p:spPr>
          <a:xfrm flipH="1">
            <a:off x="9203635" y="3864818"/>
            <a:ext cx="268356" cy="7070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F77724C-7AA9-FF4F-A84D-BFDEF99776CF}"/>
              </a:ext>
            </a:extLst>
          </p:cNvPr>
          <p:cNvSpPr/>
          <p:nvPr/>
        </p:nvSpPr>
        <p:spPr>
          <a:xfrm>
            <a:off x="8925339" y="4598938"/>
            <a:ext cx="278296" cy="278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766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B8A5-FC09-564F-ABDE-79C04BE991F1}"/>
              </a:ext>
            </a:extLst>
          </p:cNvPr>
          <p:cNvSpPr>
            <a:spLocks noGrp="1"/>
          </p:cNvSpPr>
          <p:nvPr>
            <p:ph type="title"/>
          </p:nvPr>
        </p:nvSpPr>
        <p:spPr/>
        <p:txBody>
          <a:bodyPr/>
          <a:lstStyle/>
          <a:p>
            <a:r>
              <a:rPr lang="en-US" dirty="0"/>
              <a:t>Loss Landscape</a:t>
            </a:r>
          </a:p>
        </p:txBody>
      </p:sp>
      <p:sp>
        <p:nvSpPr>
          <p:cNvPr id="4" name="Rectangle 3">
            <a:extLst>
              <a:ext uri="{FF2B5EF4-FFF2-40B4-BE49-F238E27FC236}">
                <a16:creationId xmlns:a16="http://schemas.microsoft.com/office/drawing/2014/main" id="{746D0B55-5747-3E40-B02B-51910C6BE6B7}"/>
              </a:ext>
            </a:extLst>
          </p:cNvPr>
          <p:cNvSpPr/>
          <p:nvPr/>
        </p:nvSpPr>
        <p:spPr>
          <a:xfrm>
            <a:off x="3743910" y="5868265"/>
            <a:ext cx="8232446" cy="369332"/>
          </a:xfrm>
          <a:prstGeom prst="rect">
            <a:avLst/>
          </a:prstGeom>
        </p:spPr>
        <p:txBody>
          <a:bodyPr wrap="none">
            <a:spAutoFit/>
          </a:bodyPr>
          <a:lstStyle/>
          <a:p>
            <a:r>
              <a:rPr lang="en-US" dirty="0">
                <a:hlinkClick r:id="rId2"/>
              </a:rPr>
              <a:t>Visualizing the Loss Landscapes of Neural Nets, 2017 https://arxiv.org/abs/1712.09913</a:t>
            </a:r>
            <a:endParaRPr lang="en-US" dirty="0"/>
          </a:p>
        </p:txBody>
      </p:sp>
      <p:sp>
        <p:nvSpPr>
          <p:cNvPr id="15" name="5-Point Star 14">
            <a:extLst>
              <a:ext uri="{FF2B5EF4-FFF2-40B4-BE49-F238E27FC236}">
                <a16:creationId xmlns:a16="http://schemas.microsoft.com/office/drawing/2014/main" id="{203AE1C1-54DE-5D48-932E-150F5B6531A8}"/>
              </a:ext>
            </a:extLst>
          </p:cNvPr>
          <p:cNvSpPr/>
          <p:nvPr/>
        </p:nvSpPr>
        <p:spPr>
          <a:xfrm>
            <a:off x="6261651" y="5381250"/>
            <a:ext cx="536713" cy="48701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6" name="Rectangle 15">
            <a:extLst>
              <a:ext uri="{FF2B5EF4-FFF2-40B4-BE49-F238E27FC236}">
                <a16:creationId xmlns:a16="http://schemas.microsoft.com/office/drawing/2014/main" id="{2DCE760E-93C0-D742-AD94-3F8C300050A8}"/>
              </a:ext>
            </a:extLst>
          </p:cNvPr>
          <p:cNvSpPr/>
          <p:nvPr/>
        </p:nvSpPr>
        <p:spPr>
          <a:xfrm>
            <a:off x="6220899" y="2888413"/>
            <a:ext cx="268357" cy="268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E77D4E6-9B0B-F745-B004-5E87529E76D6}"/>
              </a:ext>
            </a:extLst>
          </p:cNvPr>
          <p:cNvPicPr>
            <a:picLocks noChangeAspect="1"/>
          </p:cNvPicPr>
          <p:nvPr/>
        </p:nvPicPr>
        <p:blipFill rotWithShape="1">
          <a:blip r:embed="rId3"/>
          <a:srcRect l="24408" t="54476" r="24769" b="9358"/>
          <a:stretch/>
        </p:blipFill>
        <p:spPr>
          <a:xfrm>
            <a:off x="261264" y="1956017"/>
            <a:ext cx="3737114" cy="932396"/>
          </a:xfrm>
          <a:prstGeom prst="rect">
            <a:avLst/>
          </a:prstGeom>
        </p:spPr>
      </p:pic>
      <p:sp>
        <p:nvSpPr>
          <p:cNvPr id="9" name="TextBox 8">
            <a:extLst>
              <a:ext uri="{FF2B5EF4-FFF2-40B4-BE49-F238E27FC236}">
                <a16:creationId xmlns:a16="http://schemas.microsoft.com/office/drawing/2014/main" id="{DFE77589-D767-3F4D-9692-E40833C0BD7E}"/>
              </a:ext>
            </a:extLst>
          </p:cNvPr>
          <p:cNvSpPr txBox="1"/>
          <p:nvPr/>
        </p:nvSpPr>
        <p:spPr>
          <a:xfrm>
            <a:off x="63610" y="3137194"/>
            <a:ext cx="3934768" cy="2677656"/>
          </a:xfrm>
          <a:prstGeom prst="rect">
            <a:avLst/>
          </a:prstGeom>
          <a:noFill/>
        </p:spPr>
        <p:txBody>
          <a:bodyPr wrap="square" rtlCol="0">
            <a:spAutoFit/>
          </a:bodyPr>
          <a:lstStyle/>
          <a:p>
            <a:pPr marL="514350" indent="-514350">
              <a:buAutoNum type="arabicPeriod"/>
            </a:pPr>
            <a:r>
              <a:rPr lang="en-US" sz="2800" dirty="0"/>
              <a:t>Pick random weights</a:t>
            </a:r>
          </a:p>
          <a:p>
            <a:pPr marL="514350" indent="-514350">
              <a:buAutoNum type="arabicPeriod"/>
            </a:pPr>
            <a:endParaRPr lang="en-US" sz="2800" dirty="0"/>
          </a:p>
          <a:p>
            <a:pPr marL="514350" indent="-514350">
              <a:buAutoNum type="arabicPeriod"/>
            </a:pPr>
            <a:r>
              <a:rPr lang="en-US" sz="2800" dirty="0"/>
              <a:t>Compute the gradient</a:t>
            </a:r>
          </a:p>
          <a:p>
            <a:pPr marL="514350" indent="-514350">
              <a:buAutoNum type="arabicPeriod"/>
            </a:pPr>
            <a:endParaRPr lang="en-US" sz="2800" dirty="0"/>
          </a:p>
          <a:p>
            <a:pPr marL="514350" indent="-514350">
              <a:buAutoNum type="arabicPeriod"/>
            </a:pPr>
            <a:r>
              <a:rPr lang="en-US" sz="2800" dirty="0"/>
              <a:t>Take small step down, GOTO 2</a:t>
            </a:r>
          </a:p>
        </p:txBody>
      </p:sp>
      <p:pic>
        <p:nvPicPr>
          <p:cNvPr id="10" name="Picture 9">
            <a:extLst>
              <a:ext uri="{FF2B5EF4-FFF2-40B4-BE49-F238E27FC236}">
                <a16:creationId xmlns:a16="http://schemas.microsoft.com/office/drawing/2014/main" id="{FF5D7109-10A1-F449-B1DC-7066C0091631}"/>
              </a:ext>
            </a:extLst>
          </p:cNvPr>
          <p:cNvPicPr>
            <a:picLocks noChangeAspect="1"/>
          </p:cNvPicPr>
          <p:nvPr/>
        </p:nvPicPr>
        <p:blipFill>
          <a:blip r:embed="rId4"/>
          <a:stretch>
            <a:fillRect/>
          </a:stretch>
        </p:blipFill>
        <p:spPr>
          <a:xfrm>
            <a:off x="6115188" y="1956017"/>
            <a:ext cx="5765752" cy="3966947"/>
          </a:xfrm>
          <a:prstGeom prst="rect">
            <a:avLst/>
          </a:prstGeom>
        </p:spPr>
      </p:pic>
      <p:sp>
        <p:nvSpPr>
          <p:cNvPr id="11" name="Oval 10">
            <a:extLst>
              <a:ext uri="{FF2B5EF4-FFF2-40B4-BE49-F238E27FC236}">
                <a16:creationId xmlns:a16="http://schemas.microsoft.com/office/drawing/2014/main" id="{12B74BFA-6A53-1643-8565-09F7044AB578}"/>
              </a:ext>
            </a:extLst>
          </p:cNvPr>
          <p:cNvSpPr/>
          <p:nvPr/>
        </p:nvSpPr>
        <p:spPr>
          <a:xfrm>
            <a:off x="9402417" y="3429000"/>
            <a:ext cx="278296" cy="278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C9E178-5F4C-2941-92C6-6097382E3B33}"/>
              </a:ext>
            </a:extLst>
          </p:cNvPr>
          <p:cNvPicPr>
            <a:picLocks noChangeAspect="1"/>
          </p:cNvPicPr>
          <p:nvPr/>
        </p:nvPicPr>
        <p:blipFill>
          <a:blip r:embed="rId5"/>
          <a:stretch>
            <a:fillRect/>
          </a:stretch>
        </p:blipFill>
        <p:spPr>
          <a:xfrm>
            <a:off x="3913783" y="3829691"/>
            <a:ext cx="1143000" cy="863600"/>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26F965C-262E-6148-B677-A19FDB457492}"/>
                  </a:ext>
                </a:extLst>
              </p14:cNvPr>
              <p14:cNvContentPartPr/>
              <p14:nvPr/>
            </p14:nvContentPartPr>
            <p14:xfrm>
              <a:off x="9209911" y="3840323"/>
              <a:ext cx="383760" cy="1911960"/>
            </p14:xfrm>
          </p:contentPart>
        </mc:Choice>
        <mc:Fallback>
          <p:pic>
            <p:nvPicPr>
              <p:cNvPr id="3" name="Ink 2">
                <a:extLst>
                  <a:ext uri="{FF2B5EF4-FFF2-40B4-BE49-F238E27FC236}">
                    <a16:creationId xmlns:a16="http://schemas.microsoft.com/office/drawing/2014/main" id="{926F965C-262E-6148-B677-A19FDB457492}"/>
                  </a:ext>
                </a:extLst>
              </p:cNvPr>
              <p:cNvPicPr/>
              <p:nvPr/>
            </p:nvPicPr>
            <p:blipFill>
              <a:blip r:embed="rId7"/>
              <a:stretch>
                <a:fillRect/>
              </a:stretch>
            </p:blipFill>
            <p:spPr>
              <a:xfrm>
                <a:off x="9200911" y="3831323"/>
                <a:ext cx="401400" cy="1929600"/>
              </a:xfrm>
              <a:prstGeom prst="rect">
                <a:avLst/>
              </a:prstGeom>
            </p:spPr>
          </p:pic>
        </mc:Fallback>
      </mc:AlternateContent>
      <p:sp>
        <p:nvSpPr>
          <p:cNvPr id="5" name="5-Point Star 4">
            <a:extLst>
              <a:ext uri="{FF2B5EF4-FFF2-40B4-BE49-F238E27FC236}">
                <a16:creationId xmlns:a16="http://schemas.microsoft.com/office/drawing/2014/main" id="{11E230A6-0C51-DB44-8EC7-99BAE073196E}"/>
              </a:ext>
            </a:extLst>
          </p:cNvPr>
          <p:cNvSpPr/>
          <p:nvPr/>
        </p:nvSpPr>
        <p:spPr>
          <a:xfrm>
            <a:off x="9090129" y="5156825"/>
            <a:ext cx="711440" cy="71144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905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DF7941-EC1D-694F-ACF8-D5AA72FB956C}"/>
              </a:ext>
            </a:extLst>
          </p:cNvPr>
          <p:cNvPicPr>
            <a:picLocks noChangeAspect="1"/>
          </p:cNvPicPr>
          <p:nvPr/>
        </p:nvPicPr>
        <p:blipFill>
          <a:blip r:embed="rId2"/>
          <a:stretch>
            <a:fillRect/>
          </a:stretch>
        </p:blipFill>
        <p:spPr>
          <a:xfrm>
            <a:off x="0" y="158453"/>
            <a:ext cx="12192000" cy="5149613"/>
          </a:xfrm>
          <a:prstGeom prst="rect">
            <a:avLst/>
          </a:prstGeom>
        </p:spPr>
      </p:pic>
      <p:sp>
        <p:nvSpPr>
          <p:cNvPr id="7" name="Rectangle 6">
            <a:extLst>
              <a:ext uri="{FF2B5EF4-FFF2-40B4-BE49-F238E27FC236}">
                <a16:creationId xmlns:a16="http://schemas.microsoft.com/office/drawing/2014/main" id="{EFD4AE4F-EAFD-7F4E-AD5A-D798C2C864F2}"/>
              </a:ext>
            </a:extLst>
          </p:cNvPr>
          <p:cNvSpPr/>
          <p:nvPr/>
        </p:nvSpPr>
        <p:spPr>
          <a:xfrm>
            <a:off x="6904382" y="5650252"/>
            <a:ext cx="6096000" cy="646331"/>
          </a:xfrm>
          <a:prstGeom prst="rect">
            <a:avLst/>
          </a:prstGeom>
        </p:spPr>
        <p:txBody>
          <a:bodyPr>
            <a:spAutoFit/>
          </a:bodyPr>
          <a:lstStyle/>
          <a:p>
            <a:r>
              <a:rPr lang="en-US" b="1" i="1" dirty="0">
                <a:solidFill>
                  <a:srgbClr val="555555"/>
                </a:solidFill>
                <a:latin typeface="Raleway"/>
              </a:rPr>
              <a:t>© MIT 6.S191: Introduction to Deep Learning</a:t>
            </a:r>
            <a:br>
              <a:rPr lang="en-US" b="1" i="1" dirty="0">
                <a:solidFill>
                  <a:srgbClr val="555555"/>
                </a:solidFill>
                <a:latin typeface="Raleway"/>
              </a:rPr>
            </a:br>
            <a:r>
              <a:rPr lang="en-US" b="1" i="1" u="sng" dirty="0">
                <a:solidFill>
                  <a:srgbClr val="5385C1"/>
                </a:solidFill>
                <a:latin typeface="Raleway"/>
                <a:hlinkClick r:id="rId3"/>
              </a:rPr>
              <a:t>introtodeeplearning.com</a:t>
            </a:r>
            <a:endParaRPr lang="en-US" dirty="0"/>
          </a:p>
        </p:txBody>
      </p:sp>
    </p:spTree>
    <p:extLst>
      <p:ext uri="{BB962C8B-B14F-4D97-AF65-F5344CB8AC3E}">
        <p14:creationId xmlns:p14="http://schemas.microsoft.com/office/powerpoint/2010/main" val="865114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DF7941-EC1D-694F-ACF8-D5AA72FB956C}"/>
              </a:ext>
            </a:extLst>
          </p:cNvPr>
          <p:cNvPicPr>
            <a:picLocks noChangeAspect="1"/>
          </p:cNvPicPr>
          <p:nvPr/>
        </p:nvPicPr>
        <p:blipFill>
          <a:blip r:embed="rId2"/>
          <a:stretch>
            <a:fillRect/>
          </a:stretch>
        </p:blipFill>
        <p:spPr>
          <a:xfrm>
            <a:off x="0" y="158453"/>
            <a:ext cx="12192000" cy="5149613"/>
          </a:xfrm>
          <a:prstGeom prst="rect">
            <a:avLst/>
          </a:prstGeom>
        </p:spPr>
      </p:pic>
      <p:sp>
        <p:nvSpPr>
          <p:cNvPr id="2" name="Rectangle 1">
            <a:extLst>
              <a:ext uri="{FF2B5EF4-FFF2-40B4-BE49-F238E27FC236}">
                <a16:creationId xmlns:a16="http://schemas.microsoft.com/office/drawing/2014/main" id="{445D32CC-31E4-B14D-82B6-B11F1DBF94D1}"/>
              </a:ext>
            </a:extLst>
          </p:cNvPr>
          <p:cNvSpPr/>
          <p:nvPr/>
        </p:nvSpPr>
        <p:spPr>
          <a:xfrm>
            <a:off x="1152939" y="4055165"/>
            <a:ext cx="5108713" cy="73549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2771A11-70F9-3C42-8833-5790997C7E5B}"/>
              </a:ext>
            </a:extLst>
          </p:cNvPr>
          <p:cNvSpPr/>
          <p:nvPr/>
        </p:nvSpPr>
        <p:spPr>
          <a:xfrm>
            <a:off x="6944139" y="5550861"/>
            <a:ext cx="6096000" cy="646331"/>
          </a:xfrm>
          <a:prstGeom prst="rect">
            <a:avLst/>
          </a:prstGeom>
        </p:spPr>
        <p:txBody>
          <a:bodyPr>
            <a:spAutoFit/>
          </a:bodyPr>
          <a:lstStyle/>
          <a:p>
            <a:r>
              <a:rPr lang="en-US" b="1" i="1" dirty="0">
                <a:solidFill>
                  <a:srgbClr val="555555"/>
                </a:solidFill>
                <a:latin typeface="Raleway"/>
              </a:rPr>
              <a:t>© MIT 6.S191: Introduction to Deep Learning</a:t>
            </a:r>
            <a:br>
              <a:rPr lang="en-US" b="1" i="1" dirty="0">
                <a:solidFill>
                  <a:srgbClr val="555555"/>
                </a:solidFill>
                <a:latin typeface="Raleway"/>
              </a:rPr>
            </a:br>
            <a:r>
              <a:rPr lang="en-US" b="1" i="1" u="sng" dirty="0">
                <a:solidFill>
                  <a:srgbClr val="5385C1"/>
                </a:solidFill>
                <a:latin typeface="Raleway"/>
                <a:hlinkClick r:id="rId3"/>
              </a:rPr>
              <a:t>introtodeeplearning.com</a:t>
            </a:r>
            <a:endParaRPr lang="en-US" dirty="0"/>
          </a:p>
        </p:txBody>
      </p:sp>
    </p:spTree>
    <p:extLst>
      <p:ext uri="{BB962C8B-B14F-4D97-AF65-F5344CB8AC3E}">
        <p14:creationId xmlns:p14="http://schemas.microsoft.com/office/powerpoint/2010/main" val="1268081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8AC1-B4D0-AA42-AD8A-780AB3D298E5}"/>
              </a:ext>
            </a:extLst>
          </p:cNvPr>
          <p:cNvSpPr>
            <a:spLocks noGrp="1"/>
          </p:cNvSpPr>
          <p:nvPr>
            <p:ph type="title"/>
          </p:nvPr>
        </p:nvSpPr>
        <p:spPr/>
        <p:txBody>
          <a:bodyPr/>
          <a:lstStyle/>
          <a:p>
            <a:r>
              <a:rPr lang="en-US" dirty="0"/>
              <a:t>Back Propagation</a:t>
            </a:r>
          </a:p>
        </p:txBody>
      </p:sp>
      <p:grpSp>
        <p:nvGrpSpPr>
          <p:cNvPr id="4" name="Group 3">
            <a:extLst>
              <a:ext uri="{FF2B5EF4-FFF2-40B4-BE49-F238E27FC236}">
                <a16:creationId xmlns:a16="http://schemas.microsoft.com/office/drawing/2014/main" id="{872469F3-E088-D74E-BADE-B4629FF80D5B}"/>
              </a:ext>
            </a:extLst>
          </p:cNvPr>
          <p:cNvGrpSpPr/>
          <p:nvPr/>
        </p:nvGrpSpPr>
        <p:grpSpPr>
          <a:xfrm>
            <a:off x="3722015" y="3089081"/>
            <a:ext cx="4808929" cy="3066496"/>
            <a:chOff x="3737114" y="1880232"/>
            <a:chExt cx="4330147" cy="2759851"/>
          </a:xfrm>
        </p:grpSpPr>
        <p:sp>
          <p:nvSpPr>
            <p:cNvPr id="5" name="Oval 4">
              <a:extLst>
                <a:ext uri="{FF2B5EF4-FFF2-40B4-BE49-F238E27FC236}">
                  <a16:creationId xmlns:a16="http://schemas.microsoft.com/office/drawing/2014/main" id="{0845EF8B-9A4F-374D-B59C-73A3D9FAA996}"/>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510F02C-BE45-964D-93DD-C48354010F3A}"/>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2B1559-FD7A-214F-8AA5-4AD9360913F2}"/>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2E90627-942D-924A-BF3E-2F870148EF11}"/>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6D35B22-0C93-8B4F-9CDF-75A32F183001}"/>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90C2259C-6AF2-1740-9571-4E0249311921}"/>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A3C4653-6DC0-924E-9308-3560AEA4FDB2}"/>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12C931E0-A4ED-1D44-8A99-F53AC48F6DEC}"/>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95F11359-B18E-4242-AB3F-78A2CEF5C3F1}"/>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AAACA344-8A0C-A647-B740-95DBE7CE6CD7}"/>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C196CBCA-2F56-1141-898A-76C35A5F5C39}"/>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AEEF855B-B7F5-EE4B-ADA0-81CA681247D3}"/>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F55757-031E-D24B-8F4A-35FF15EFE06B}"/>
                </a:ext>
              </a:extLst>
            </p:cNvPr>
            <p:cNvCxnSpPr>
              <a:cxnSpLocks/>
              <a:stCxn id="5" idx="6"/>
              <a:endCxn id="8"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B27A9B7-7645-754D-876A-7130F2CD87F7}"/>
                </a:ext>
              </a:extLst>
            </p:cNvPr>
            <p:cNvCxnSpPr>
              <a:stCxn id="6" idx="6"/>
              <a:endCxn id="8"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019332F-093F-5246-80EF-056529EA04F8}"/>
                </a:ext>
              </a:extLst>
            </p:cNvPr>
            <p:cNvCxnSpPr>
              <a:cxnSpLocks/>
              <a:stCxn id="7" idx="6"/>
              <a:endCxn id="8"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92CCA3D2-90C9-C548-A86C-161EA298E459}"/>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390D256-5BF2-874C-9950-7ED1F35872DC}"/>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AB496DA-73F4-344E-AE7E-EF4570CC7CC7}"/>
                </a:ext>
              </a:extLst>
            </p:cNvPr>
            <p:cNvCxnSpPr>
              <a:cxnSpLocks/>
              <a:stCxn id="5"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70D99ED-FB13-A449-9B20-BB96D87D770D}"/>
                </a:ext>
              </a:extLst>
            </p:cNvPr>
            <p:cNvCxnSpPr>
              <a:cxnSpLocks/>
              <a:stCxn id="5"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7CE0B6A-C315-9D45-A70C-69C274407E21}"/>
                </a:ext>
              </a:extLst>
            </p:cNvPr>
            <p:cNvCxnSpPr>
              <a:cxnSpLocks/>
              <a:stCxn id="6"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685E16A7-47CC-774D-A3C2-B52134832002}"/>
                </a:ext>
              </a:extLst>
            </p:cNvPr>
            <p:cNvCxnSpPr>
              <a:cxnSpLocks/>
              <a:stCxn id="7"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C5FD89C-EA94-DD4D-9A50-2CBA454D4A4D}"/>
                </a:ext>
              </a:extLst>
            </p:cNvPr>
            <p:cNvCxnSpPr>
              <a:stCxn id="7" idx="6"/>
              <a:endCxn id="10"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D5646CB-08A6-E84E-BD8F-BE3FBC7E071E}"/>
                </a:ext>
              </a:extLst>
            </p:cNvPr>
            <p:cNvCxnSpPr>
              <a:stCxn id="6" idx="6"/>
              <a:endCxn id="10"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2051121-5805-5A46-A674-421CCD83A408}"/>
                </a:ext>
              </a:extLst>
            </p:cNvPr>
            <p:cNvCxnSpPr>
              <a:stCxn id="8" idx="6"/>
              <a:endCxn id="12"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5D20CF9-5791-7A49-9200-53506B05038F}"/>
                </a:ext>
              </a:extLst>
            </p:cNvPr>
            <p:cNvCxnSpPr>
              <a:cxnSpLocks/>
              <a:stCxn id="8" idx="6"/>
              <a:endCxn id="13"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769F12B-3C8B-D241-9FE1-5A9147D49FE5}"/>
                </a:ext>
              </a:extLst>
            </p:cNvPr>
            <p:cNvCxnSpPr>
              <a:cxnSpLocks/>
              <a:stCxn id="8" idx="6"/>
              <a:endCxn id="14"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A7E14E9-A778-4C42-AFD9-695FB5A15EFF}"/>
                </a:ext>
              </a:extLst>
            </p:cNvPr>
            <p:cNvCxnSpPr>
              <a:cxnSpLocks/>
              <a:stCxn id="8" idx="6"/>
              <a:endCxn id="15"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E9E6709-FE4A-8042-807C-F3721ED4850C}"/>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EDA23D5-FC11-7642-8015-32CDDC20CCB5}"/>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F6052EF-2EB6-594D-9280-0B3C59344002}"/>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A129436-C292-7249-985B-9D73156F986C}"/>
                </a:ext>
              </a:extLst>
            </p:cNvPr>
            <p:cNvCxnSpPr>
              <a:cxnSpLocks/>
              <a:endCxn id="12"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4D43095-82FE-0540-9C0D-76630C72972A}"/>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B2AC918-3619-2C4F-95EE-57639CEE263A}"/>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B7C2EAA-F8FE-BE4E-9ADF-3B594043CE4C}"/>
                </a:ext>
              </a:extLst>
            </p:cNvPr>
            <p:cNvCxnSpPr>
              <a:cxnSpLocks/>
              <a:endCxn id="13"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72007DA-D22C-1C4B-ADFA-0FBC0464BF9D}"/>
                </a:ext>
              </a:extLst>
            </p:cNvPr>
            <p:cNvCxnSpPr>
              <a:cxnSpLocks/>
              <a:endCxn id="12"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959B755-EBDD-EF4D-AA47-A253A2894569}"/>
                </a:ext>
              </a:extLst>
            </p:cNvPr>
            <p:cNvCxnSpPr>
              <a:cxnSpLocks/>
              <a:stCxn id="11" idx="6"/>
              <a:endCxn id="15"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B02993F-427B-5242-8294-AF1C74CC9C5B}"/>
                </a:ext>
              </a:extLst>
            </p:cNvPr>
            <p:cNvCxnSpPr>
              <a:cxnSpLocks/>
              <a:stCxn id="11" idx="6"/>
              <a:endCxn id="14"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573E992-3B67-5049-BEB4-2EE7F94AA0BD}"/>
                </a:ext>
              </a:extLst>
            </p:cNvPr>
            <p:cNvCxnSpPr>
              <a:cxnSpLocks/>
              <a:stCxn id="11" idx="6"/>
              <a:endCxn id="13"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A7763C6-F994-DC47-BCEF-262582EF4484}"/>
                </a:ext>
              </a:extLst>
            </p:cNvPr>
            <p:cNvCxnSpPr>
              <a:cxnSpLocks/>
              <a:stCxn id="11" idx="6"/>
              <a:endCxn id="12"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809B657-D8B6-954D-A3AB-586B2488D2CC}"/>
                </a:ext>
              </a:extLst>
            </p:cNvPr>
            <p:cNvCxnSpPr>
              <a:cxnSpLocks/>
              <a:stCxn id="12" idx="6"/>
              <a:endCxn id="16"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1FB040-D214-B340-B4FD-F9042FE7C108}"/>
                </a:ext>
              </a:extLst>
            </p:cNvPr>
            <p:cNvCxnSpPr>
              <a:cxnSpLocks/>
              <a:stCxn id="16" idx="2"/>
              <a:endCxn id="15"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8687691-1CE4-0546-8483-97244238206B}"/>
                </a:ext>
              </a:extLst>
            </p:cNvPr>
            <p:cNvCxnSpPr>
              <a:cxnSpLocks/>
              <a:stCxn id="13" idx="6"/>
              <a:endCxn id="16"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A6D7E18-B6C2-DF42-95E4-DAA3E2AF6CC3}"/>
                </a:ext>
              </a:extLst>
            </p:cNvPr>
            <p:cNvCxnSpPr>
              <a:cxnSpLocks/>
              <a:stCxn id="14" idx="6"/>
              <a:endCxn id="16"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grpSp>
      <p:sp>
        <p:nvSpPr>
          <p:cNvPr id="48" name="TextBox 47">
            <a:extLst>
              <a:ext uri="{FF2B5EF4-FFF2-40B4-BE49-F238E27FC236}">
                <a16:creationId xmlns:a16="http://schemas.microsoft.com/office/drawing/2014/main" id="{60D6E27D-E29A-C144-B7A2-06BBC8DDDA51}"/>
              </a:ext>
            </a:extLst>
          </p:cNvPr>
          <p:cNvSpPr txBox="1"/>
          <p:nvPr/>
        </p:nvSpPr>
        <p:spPr>
          <a:xfrm>
            <a:off x="874643" y="2246243"/>
            <a:ext cx="4114800" cy="477054"/>
          </a:xfrm>
          <a:prstGeom prst="rect">
            <a:avLst/>
          </a:prstGeom>
          <a:noFill/>
        </p:spPr>
        <p:txBody>
          <a:bodyPr wrap="square" rtlCol="0">
            <a:spAutoFit/>
          </a:bodyPr>
          <a:lstStyle/>
          <a:p>
            <a:r>
              <a:rPr lang="en-US" sz="2500" dirty="0"/>
              <a:t>How do the weights </a:t>
            </a:r>
            <a:r>
              <a:rPr lang="en-US" sz="2500" b="1" dirty="0"/>
              <a:t>here</a:t>
            </a:r>
          </a:p>
        </p:txBody>
      </p:sp>
      <p:sp>
        <p:nvSpPr>
          <p:cNvPr id="49" name="TextBox 48">
            <a:extLst>
              <a:ext uri="{FF2B5EF4-FFF2-40B4-BE49-F238E27FC236}">
                <a16:creationId xmlns:a16="http://schemas.microsoft.com/office/drawing/2014/main" id="{F2509F5A-2495-5A4B-8F3B-3DBDEF2ED6D1}"/>
              </a:ext>
            </a:extLst>
          </p:cNvPr>
          <p:cNvSpPr txBox="1"/>
          <p:nvPr/>
        </p:nvSpPr>
        <p:spPr>
          <a:xfrm>
            <a:off x="7627660" y="2214163"/>
            <a:ext cx="4114800" cy="477054"/>
          </a:xfrm>
          <a:prstGeom prst="rect">
            <a:avLst/>
          </a:prstGeom>
          <a:noFill/>
        </p:spPr>
        <p:txBody>
          <a:bodyPr wrap="square" rtlCol="0">
            <a:spAutoFit/>
          </a:bodyPr>
          <a:lstStyle/>
          <a:p>
            <a:r>
              <a:rPr lang="en-US" sz="2500" dirty="0"/>
              <a:t>…contribute to the loss </a:t>
            </a:r>
            <a:r>
              <a:rPr lang="en-US" sz="2500" b="1" dirty="0">
                <a:solidFill>
                  <a:srgbClr val="7030A0"/>
                </a:solidFill>
              </a:rPr>
              <a:t>here</a:t>
            </a:r>
            <a:r>
              <a:rPr lang="en-US" sz="2500" b="1" dirty="0"/>
              <a:t>?</a:t>
            </a:r>
          </a:p>
        </p:txBody>
      </p:sp>
      <p:cxnSp>
        <p:nvCxnSpPr>
          <p:cNvPr id="51" name="Straight Arrow Connector 50">
            <a:extLst>
              <a:ext uri="{FF2B5EF4-FFF2-40B4-BE49-F238E27FC236}">
                <a16:creationId xmlns:a16="http://schemas.microsoft.com/office/drawing/2014/main" id="{A29E123B-DB28-7E48-BC0E-9FB9EE56183D}"/>
              </a:ext>
            </a:extLst>
          </p:cNvPr>
          <p:cNvCxnSpPr/>
          <p:nvPr/>
        </p:nvCxnSpPr>
        <p:spPr>
          <a:xfrm>
            <a:off x="3975891" y="2691217"/>
            <a:ext cx="719316" cy="65186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0ACD7550-3A38-F348-B6E6-307932556A8D}"/>
              </a:ext>
            </a:extLst>
          </p:cNvPr>
          <p:cNvCxnSpPr>
            <a:cxnSpLocks/>
          </p:cNvCxnSpPr>
          <p:nvPr/>
        </p:nvCxnSpPr>
        <p:spPr>
          <a:xfrm flipH="1">
            <a:off x="8505420" y="2691217"/>
            <a:ext cx="2328232" cy="17584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282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80711D-7BB2-47AD-B02B-F49B98A5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EAB01D9-5A57-4805-ADAA-FA439B01D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C2D75788-8553-4E8F-B12B-317E982A8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0E658837-6052-421E-8201-4FEA3583E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8A0AC-DC0A-4901-9648-DEF173E81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303189-C299-944D-9387-891024BAB6CB}"/>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a:solidFill>
                  <a:srgbClr val="FFFFFF"/>
                </a:solidFill>
              </a:rPr>
              <a:t>Where is Deep Learning Used?</a:t>
            </a:r>
          </a:p>
        </p:txBody>
      </p:sp>
      <p:sp>
        <p:nvSpPr>
          <p:cNvPr id="23" name="Rectangle 22">
            <a:extLst>
              <a:ext uri="{FF2B5EF4-FFF2-40B4-BE49-F238E27FC236}">
                <a16:creationId xmlns:a16="http://schemas.microsoft.com/office/drawing/2014/main" id="{64C9BCFA-32BF-4E2D-8D69-B5476EA4A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C35D7071-3F5F-45E4-B57A-B7222C87C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19702D7-CF55-174F-80EC-0783207A1FCD}"/>
              </a:ext>
            </a:extLst>
          </p:cNvPr>
          <p:cNvPicPr>
            <a:picLocks noChangeAspect="1"/>
          </p:cNvPicPr>
          <p:nvPr/>
        </p:nvPicPr>
        <p:blipFill>
          <a:blip r:embed="rId2"/>
          <a:stretch>
            <a:fillRect/>
          </a:stretch>
        </p:blipFill>
        <p:spPr>
          <a:xfrm>
            <a:off x="5128565" y="1035816"/>
            <a:ext cx="3328416" cy="2246680"/>
          </a:xfrm>
          <a:prstGeom prst="rect">
            <a:avLst/>
          </a:prstGeom>
        </p:spPr>
      </p:pic>
      <p:sp>
        <p:nvSpPr>
          <p:cNvPr id="27" name="Rectangle 26">
            <a:extLst>
              <a:ext uri="{FF2B5EF4-FFF2-40B4-BE49-F238E27FC236}">
                <a16:creationId xmlns:a16="http://schemas.microsoft.com/office/drawing/2014/main" id="{C3FD210E-1D10-4F60-9658-017BD61B11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009242-9006-D447-9595-81167F1003D0}"/>
              </a:ext>
            </a:extLst>
          </p:cNvPr>
          <p:cNvPicPr>
            <a:picLocks noChangeAspect="1"/>
          </p:cNvPicPr>
          <p:nvPr/>
        </p:nvPicPr>
        <p:blipFill>
          <a:blip r:embed="rId3"/>
          <a:stretch>
            <a:fillRect/>
          </a:stretch>
        </p:blipFill>
        <p:spPr>
          <a:xfrm>
            <a:off x="8961039" y="631824"/>
            <a:ext cx="2743199" cy="1488185"/>
          </a:xfrm>
          <a:prstGeom prst="rect">
            <a:avLst/>
          </a:prstGeom>
        </p:spPr>
      </p:pic>
      <p:sp>
        <p:nvSpPr>
          <p:cNvPr id="29" name="Rectangle 28">
            <a:extLst>
              <a:ext uri="{FF2B5EF4-FFF2-40B4-BE49-F238E27FC236}">
                <a16:creationId xmlns:a16="http://schemas.microsoft.com/office/drawing/2014/main" id="{793F545C-10A6-453D-9988-8D727A6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30DA825-7EF5-1D43-8AEA-961459F80947}"/>
              </a:ext>
            </a:extLst>
          </p:cNvPr>
          <p:cNvPicPr>
            <a:picLocks noChangeAspect="1"/>
          </p:cNvPicPr>
          <p:nvPr/>
        </p:nvPicPr>
        <p:blipFill>
          <a:blip r:embed="rId4"/>
          <a:stretch>
            <a:fillRect/>
          </a:stretch>
        </p:blipFill>
        <p:spPr>
          <a:xfrm>
            <a:off x="5138266" y="4826554"/>
            <a:ext cx="3313507" cy="960917"/>
          </a:xfrm>
          <a:prstGeom prst="rect">
            <a:avLst/>
          </a:prstGeom>
        </p:spPr>
      </p:pic>
      <p:sp>
        <p:nvSpPr>
          <p:cNvPr id="31" name="Rectangle 30">
            <a:extLst>
              <a:ext uri="{FF2B5EF4-FFF2-40B4-BE49-F238E27FC236}">
                <a16:creationId xmlns:a16="http://schemas.microsoft.com/office/drawing/2014/main" id="{3EFA9F15-8109-488E-8D36-B803B56B1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3C23FD-AEAA-7E4D-91FC-90C82572B4FE}"/>
              </a:ext>
            </a:extLst>
          </p:cNvPr>
          <p:cNvPicPr>
            <a:picLocks noChangeAspect="1"/>
          </p:cNvPicPr>
          <p:nvPr/>
        </p:nvPicPr>
        <p:blipFill>
          <a:blip r:embed="rId5"/>
          <a:stretch>
            <a:fillRect/>
          </a:stretch>
        </p:blipFill>
        <p:spPr>
          <a:xfrm>
            <a:off x="8961038" y="3541442"/>
            <a:ext cx="2743200" cy="1961387"/>
          </a:xfrm>
          <a:prstGeom prst="rect">
            <a:avLst/>
          </a:prstGeom>
        </p:spPr>
      </p:pic>
    </p:spTree>
    <p:extLst>
      <p:ext uri="{BB962C8B-B14F-4D97-AF65-F5344CB8AC3E}">
        <p14:creationId xmlns:p14="http://schemas.microsoft.com/office/powerpoint/2010/main" val="901630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8AC1-B4D0-AA42-AD8A-780AB3D298E5}"/>
              </a:ext>
            </a:extLst>
          </p:cNvPr>
          <p:cNvSpPr>
            <a:spLocks noGrp="1"/>
          </p:cNvSpPr>
          <p:nvPr>
            <p:ph type="title"/>
          </p:nvPr>
        </p:nvSpPr>
        <p:spPr/>
        <p:txBody>
          <a:bodyPr/>
          <a:lstStyle/>
          <a:p>
            <a:r>
              <a:rPr lang="en-US" dirty="0"/>
              <a:t>Back Propagation</a:t>
            </a:r>
          </a:p>
        </p:txBody>
      </p:sp>
      <p:grpSp>
        <p:nvGrpSpPr>
          <p:cNvPr id="4" name="Group 3">
            <a:extLst>
              <a:ext uri="{FF2B5EF4-FFF2-40B4-BE49-F238E27FC236}">
                <a16:creationId xmlns:a16="http://schemas.microsoft.com/office/drawing/2014/main" id="{872469F3-E088-D74E-BADE-B4629FF80D5B}"/>
              </a:ext>
            </a:extLst>
          </p:cNvPr>
          <p:cNvGrpSpPr/>
          <p:nvPr/>
        </p:nvGrpSpPr>
        <p:grpSpPr>
          <a:xfrm>
            <a:off x="3722015" y="3089081"/>
            <a:ext cx="4808929" cy="3066496"/>
            <a:chOff x="3737114" y="1880232"/>
            <a:chExt cx="4330147" cy="2759851"/>
          </a:xfrm>
        </p:grpSpPr>
        <p:sp>
          <p:nvSpPr>
            <p:cNvPr id="5" name="Oval 4">
              <a:extLst>
                <a:ext uri="{FF2B5EF4-FFF2-40B4-BE49-F238E27FC236}">
                  <a16:creationId xmlns:a16="http://schemas.microsoft.com/office/drawing/2014/main" id="{0845EF8B-9A4F-374D-B59C-73A3D9FAA996}"/>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510F02C-BE45-964D-93DD-C48354010F3A}"/>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2B1559-FD7A-214F-8AA5-4AD9360913F2}"/>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2E90627-942D-924A-BF3E-2F870148EF11}"/>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A6D35B22-0C93-8B4F-9CDF-75A32F183001}"/>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90C2259C-6AF2-1740-9571-4E0249311921}"/>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DA3C4653-6DC0-924E-9308-3560AEA4FDB2}"/>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12C931E0-A4ED-1D44-8A99-F53AC48F6DEC}"/>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95F11359-B18E-4242-AB3F-78A2CEF5C3F1}"/>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AAACA344-8A0C-A647-B740-95DBE7CE6CD7}"/>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C196CBCA-2F56-1141-898A-76C35A5F5C39}"/>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AEEF855B-B7F5-EE4B-ADA0-81CA681247D3}"/>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F55757-031E-D24B-8F4A-35FF15EFE06B}"/>
                </a:ext>
              </a:extLst>
            </p:cNvPr>
            <p:cNvCxnSpPr>
              <a:cxnSpLocks/>
              <a:stCxn id="5" idx="6"/>
              <a:endCxn id="8"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B27A9B7-7645-754D-876A-7130F2CD87F7}"/>
                </a:ext>
              </a:extLst>
            </p:cNvPr>
            <p:cNvCxnSpPr>
              <a:stCxn id="6" idx="6"/>
              <a:endCxn id="8"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019332F-093F-5246-80EF-056529EA04F8}"/>
                </a:ext>
              </a:extLst>
            </p:cNvPr>
            <p:cNvCxnSpPr>
              <a:cxnSpLocks/>
              <a:stCxn id="7" idx="6"/>
              <a:endCxn id="8"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92CCA3D2-90C9-C548-A86C-161EA298E459}"/>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390D256-5BF2-874C-9950-7ED1F35872DC}"/>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AB496DA-73F4-344E-AE7E-EF4570CC7CC7}"/>
                </a:ext>
              </a:extLst>
            </p:cNvPr>
            <p:cNvCxnSpPr>
              <a:cxnSpLocks/>
              <a:stCxn id="5"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70D99ED-FB13-A449-9B20-BB96D87D770D}"/>
                </a:ext>
              </a:extLst>
            </p:cNvPr>
            <p:cNvCxnSpPr>
              <a:cxnSpLocks/>
              <a:stCxn id="5"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7CE0B6A-C315-9D45-A70C-69C274407E21}"/>
                </a:ext>
              </a:extLst>
            </p:cNvPr>
            <p:cNvCxnSpPr>
              <a:cxnSpLocks/>
              <a:stCxn id="6"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685E16A7-47CC-774D-A3C2-B52134832002}"/>
                </a:ext>
              </a:extLst>
            </p:cNvPr>
            <p:cNvCxnSpPr>
              <a:cxnSpLocks/>
              <a:stCxn id="7"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C5FD89C-EA94-DD4D-9A50-2CBA454D4A4D}"/>
                </a:ext>
              </a:extLst>
            </p:cNvPr>
            <p:cNvCxnSpPr>
              <a:stCxn id="7" idx="6"/>
              <a:endCxn id="10"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D5646CB-08A6-E84E-BD8F-BE3FBC7E071E}"/>
                </a:ext>
              </a:extLst>
            </p:cNvPr>
            <p:cNvCxnSpPr>
              <a:stCxn id="6" idx="6"/>
              <a:endCxn id="10"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2051121-5805-5A46-A674-421CCD83A408}"/>
                </a:ext>
              </a:extLst>
            </p:cNvPr>
            <p:cNvCxnSpPr>
              <a:stCxn id="8" idx="6"/>
              <a:endCxn id="12"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5D20CF9-5791-7A49-9200-53506B05038F}"/>
                </a:ext>
              </a:extLst>
            </p:cNvPr>
            <p:cNvCxnSpPr>
              <a:cxnSpLocks/>
              <a:stCxn id="8" idx="6"/>
              <a:endCxn id="13"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769F12B-3C8B-D241-9FE1-5A9147D49FE5}"/>
                </a:ext>
              </a:extLst>
            </p:cNvPr>
            <p:cNvCxnSpPr>
              <a:cxnSpLocks/>
              <a:stCxn id="8" idx="6"/>
              <a:endCxn id="14"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A7E14E9-A778-4C42-AFD9-695FB5A15EFF}"/>
                </a:ext>
              </a:extLst>
            </p:cNvPr>
            <p:cNvCxnSpPr>
              <a:cxnSpLocks/>
              <a:stCxn id="8" idx="6"/>
              <a:endCxn id="15"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E9E6709-FE4A-8042-807C-F3721ED4850C}"/>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EDA23D5-FC11-7642-8015-32CDDC20CCB5}"/>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F6052EF-2EB6-594D-9280-0B3C59344002}"/>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A129436-C292-7249-985B-9D73156F986C}"/>
                </a:ext>
              </a:extLst>
            </p:cNvPr>
            <p:cNvCxnSpPr>
              <a:cxnSpLocks/>
              <a:endCxn id="12"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4D43095-82FE-0540-9C0D-76630C72972A}"/>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B2AC918-3619-2C4F-95EE-57639CEE263A}"/>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B7C2EAA-F8FE-BE4E-9ADF-3B594043CE4C}"/>
                </a:ext>
              </a:extLst>
            </p:cNvPr>
            <p:cNvCxnSpPr>
              <a:cxnSpLocks/>
              <a:endCxn id="13"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72007DA-D22C-1C4B-ADFA-0FBC0464BF9D}"/>
                </a:ext>
              </a:extLst>
            </p:cNvPr>
            <p:cNvCxnSpPr>
              <a:cxnSpLocks/>
              <a:endCxn id="12"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959B755-EBDD-EF4D-AA47-A253A2894569}"/>
                </a:ext>
              </a:extLst>
            </p:cNvPr>
            <p:cNvCxnSpPr>
              <a:cxnSpLocks/>
              <a:stCxn id="11" idx="6"/>
              <a:endCxn id="15"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B02993F-427B-5242-8294-AF1C74CC9C5B}"/>
                </a:ext>
              </a:extLst>
            </p:cNvPr>
            <p:cNvCxnSpPr>
              <a:cxnSpLocks/>
              <a:stCxn id="11" idx="6"/>
              <a:endCxn id="14"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573E992-3B67-5049-BEB4-2EE7F94AA0BD}"/>
                </a:ext>
              </a:extLst>
            </p:cNvPr>
            <p:cNvCxnSpPr>
              <a:cxnSpLocks/>
              <a:stCxn id="11" idx="6"/>
              <a:endCxn id="13"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A7763C6-F994-DC47-BCEF-262582EF4484}"/>
                </a:ext>
              </a:extLst>
            </p:cNvPr>
            <p:cNvCxnSpPr>
              <a:cxnSpLocks/>
              <a:stCxn id="11" idx="6"/>
              <a:endCxn id="12"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809B657-D8B6-954D-A3AB-586B2488D2CC}"/>
                </a:ext>
              </a:extLst>
            </p:cNvPr>
            <p:cNvCxnSpPr>
              <a:cxnSpLocks/>
              <a:stCxn id="12" idx="6"/>
              <a:endCxn id="16"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1FB040-D214-B340-B4FD-F9042FE7C108}"/>
                </a:ext>
              </a:extLst>
            </p:cNvPr>
            <p:cNvCxnSpPr>
              <a:cxnSpLocks/>
              <a:stCxn id="16" idx="2"/>
              <a:endCxn id="15"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8687691-1CE4-0546-8483-97244238206B}"/>
                </a:ext>
              </a:extLst>
            </p:cNvPr>
            <p:cNvCxnSpPr>
              <a:cxnSpLocks/>
              <a:stCxn id="13" idx="6"/>
              <a:endCxn id="16"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A6D7E18-B6C2-DF42-95E4-DAA3E2AF6CC3}"/>
                </a:ext>
              </a:extLst>
            </p:cNvPr>
            <p:cNvCxnSpPr>
              <a:cxnSpLocks/>
              <a:stCxn id="14" idx="6"/>
              <a:endCxn id="16"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grpSp>
      <p:sp>
        <p:nvSpPr>
          <p:cNvPr id="48" name="TextBox 47">
            <a:extLst>
              <a:ext uri="{FF2B5EF4-FFF2-40B4-BE49-F238E27FC236}">
                <a16:creationId xmlns:a16="http://schemas.microsoft.com/office/drawing/2014/main" id="{60D6E27D-E29A-C144-B7A2-06BBC8DDDA51}"/>
              </a:ext>
            </a:extLst>
          </p:cNvPr>
          <p:cNvSpPr txBox="1"/>
          <p:nvPr/>
        </p:nvSpPr>
        <p:spPr>
          <a:xfrm>
            <a:off x="874643" y="2246243"/>
            <a:ext cx="4114800" cy="477054"/>
          </a:xfrm>
          <a:prstGeom prst="rect">
            <a:avLst/>
          </a:prstGeom>
          <a:noFill/>
        </p:spPr>
        <p:txBody>
          <a:bodyPr wrap="square" rtlCol="0">
            <a:spAutoFit/>
          </a:bodyPr>
          <a:lstStyle/>
          <a:p>
            <a:r>
              <a:rPr lang="en-US" sz="2500" dirty="0"/>
              <a:t>How do the weights </a:t>
            </a:r>
            <a:r>
              <a:rPr lang="en-US" sz="2500" b="1" dirty="0"/>
              <a:t>here</a:t>
            </a:r>
          </a:p>
        </p:txBody>
      </p:sp>
      <p:sp>
        <p:nvSpPr>
          <p:cNvPr id="49" name="TextBox 48">
            <a:extLst>
              <a:ext uri="{FF2B5EF4-FFF2-40B4-BE49-F238E27FC236}">
                <a16:creationId xmlns:a16="http://schemas.microsoft.com/office/drawing/2014/main" id="{F2509F5A-2495-5A4B-8F3B-3DBDEF2ED6D1}"/>
              </a:ext>
            </a:extLst>
          </p:cNvPr>
          <p:cNvSpPr txBox="1"/>
          <p:nvPr/>
        </p:nvSpPr>
        <p:spPr>
          <a:xfrm>
            <a:off x="7627660" y="2073197"/>
            <a:ext cx="4114800" cy="861774"/>
          </a:xfrm>
          <a:prstGeom prst="rect">
            <a:avLst/>
          </a:prstGeom>
          <a:noFill/>
        </p:spPr>
        <p:txBody>
          <a:bodyPr wrap="square" rtlCol="0">
            <a:spAutoFit/>
          </a:bodyPr>
          <a:lstStyle/>
          <a:p>
            <a:r>
              <a:rPr lang="en-US" sz="2500" dirty="0"/>
              <a:t>…contribute to the final loss J(W) </a:t>
            </a:r>
            <a:r>
              <a:rPr lang="en-US" sz="2500" b="1" dirty="0">
                <a:solidFill>
                  <a:srgbClr val="7030A0"/>
                </a:solidFill>
              </a:rPr>
              <a:t>here</a:t>
            </a:r>
            <a:r>
              <a:rPr lang="en-US" sz="2500" b="1" dirty="0"/>
              <a:t>?</a:t>
            </a:r>
          </a:p>
        </p:txBody>
      </p:sp>
      <p:cxnSp>
        <p:nvCxnSpPr>
          <p:cNvPr id="51" name="Straight Arrow Connector 50">
            <a:extLst>
              <a:ext uri="{FF2B5EF4-FFF2-40B4-BE49-F238E27FC236}">
                <a16:creationId xmlns:a16="http://schemas.microsoft.com/office/drawing/2014/main" id="{A29E123B-DB28-7E48-BC0E-9FB9EE56183D}"/>
              </a:ext>
            </a:extLst>
          </p:cNvPr>
          <p:cNvCxnSpPr/>
          <p:nvPr/>
        </p:nvCxnSpPr>
        <p:spPr>
          <a:xfrm>
            <a:off x="3975891" y="2691217"/>
            <a:ext cx="719316" cy="65186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0ACD7550-3A38-F348-B6E6-307932556A8D}"/>
              </a:ext>
            </a:extLst>
          </p:cNvPr>
          <p:cNvCxnSpPr>
            <a:cxnSpLocks/>
          </p:cNvCxnSpPr>
          <p:nvPr/>
        </p:nvCxnSpPr>
        <p:spPr>
          <a:xfrm flipH="1">
            <a:off x="8505420" y="2691217"/>
            <a:ext cx="2328232" cy="17584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596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8AC1-B4D0-AA42-AD8A-780AB3D298E5}"/>
              </a:ext>
            </a:extLst>
          </p:cNvPr>
          <p:cNvSpPr>
            <a:spLocks noGrp="1"/>
          </p:cNvSpPr>
          <p:nvPr>
            <p:ph type="title"/>
          </p:nvPr>
        </p:nvSpPr>
        <p:spPr/>
        <p:txBody>
          <a:bodyPr/>
          <a:lstStyle/>
          <a:p>
            <a:r>
              <a:rPr lang="en-US" dirty="0"/>
              <a:t>Back Propagation</a:t>
            </a:r>
          </a:p>
        </p:txBody>
      </p:sp>
      <p:pic>
        <p:nvPicPr>
          <p:cNvPr id="50" name="Picture 49">
            <a:extLst>
              <a:ext uri="{FF2B5EF4-FFF2-40B4-BE49-F238E27FC236}">
                <a16:creationId xmlns:a16="http://schemas.microsoft.com/office/drawing/2014/main" id="{7D1F35D7-46E1-4F49-967D-D6E6E24EA876}"/>
              </a:ext>
            </a:extLst>
          </p:cNvPr>
          <p:cNvPicPr>
            <a:picLocks noChangeAspect="1"/>
          </p:cNvPicPr>
          <p:nvPr/>
        </p:nvPicPr>
        <p:blipFill>
          <a:blip r:embed="rId2"/>
          <a:stretch>
            <a:fillRect/>
          </a:stretch>
        </p:blipFill>
        <p:spPr>
          <a:xfrm>
            <a:off x="357692" y="1961838"/>
            <a:ext cx="11537576" cy="3957594"/>
          </a:xfrm>
          <a:prstGeom prst="rect">
            <a:avLst/>
          </a:prstGeom>
        </p:spPr>
      </p:pic>
      <p:sp>
        <p:nvSpPr>
          <p:cNvPr id="53" name="Rectangle 52">
            <a:extLst>
              <a:ext uri="{FF2B5EF4-FFF2-40B4-BE49-F238E27FC236}">
                <a16:creationId xmlns:a16="http://schemas.microsoft.com/office/drawing/2014/main" id="{91F74884-72B8-0647-AF65-2A983CFC029F}"/>
              </a:ext>
            </a:extLst>
          </p:cNvPr>
          <p:cNvSpPr/>
          <p:nvPr/>
        </p:nvSpPr>
        <p:spPr>
          <a:xfrm>
            <a:off x="30480" y="5596267"/>
            <a:ext cx="6096000" cy="646331"/>
          </a:xfrm>
          <a:prstGeom prst="rect">
            <a:avLst/>
          </a:prstGeom>
        </p:spPr>
        <p:txBody>
          <a:bodyPr>
            <a:spAutoFit/>
          </a:bodyPr>
          <a:lstStyle/>
          <a:p>
            <a:r>
              <a:rPr lang="en-US" b="1" i="1" dirty="0">
                <a:solidFill>
                  <a:srgbClr val="555555"/>
                </a:solidFill>
                <a:latin typeface="Raleway"/>
              </a:rPr>
              <a:t>© MIT 6.S191: Introduction to Deep Learning</a:t>
            </a:r>
            <a:br>
              <a:rPr lang="en-US" b="1" i="1" dirty="0">
                <a:solidFill>
                  <a:srgbClr val="555555"/>
                </a:solidFill>
                <a:latin typeface="Raleway"/>
              </a:rPr>
            </a:br>
            <a:r>
              <a:rPr lang="en-US" b="1" i="1" u="sng" dirty="0">
                <a:solidFill>
                  <a:srgbClr val="5385C1"/>
                </a:solidFill>
                <a:latin typeface="Raleway"/>
                <a:hlinkClick r:id="rId3"/>
              </a:rPr>
              <a:t>introtodeeplearning.com</a:t>
            </a:r>
            <a:endParaRPr lang="en-US" dirty="0"/>
          </a:p>
        </p:txBody>
      </p:sp>
      <p:sp>
        <p:nvSpPr>
          <p:cNvPr id="54" name="TextBox 53">
            <a:extLst>
              <a:ext uri="{FF2B5EF4-FFF2-40B4-BE49-F238E27FC236}">
                <a16:creationId xmlns:a16="http://schemas.microsoft.com/office/drawing/2014/main" id="{6DB06A00-DE8C-A24F-B658-6BD91DE5D570}"/>
              </a:ext>
            </a:extLst>
          </p:cNvPr>
          <p:cNvSpPr txBox="1"/>
          <p:nvPr/>
        </p:nvSpPr>
        <p:spPr>
          <a:xfrm>
            <a:off x="5741894" y="1148316"/>
            <a:ext cx="5158292" cy="369332"/>
          </a:xfrm>
          <a:prstGeom prst="rect">
            <a:avLst/>
          </a:prstGeom>
          <a:noFill/>
        </p:spPr>
        <p:txBody>
          <a:bodyPr wrap="square" rtlCol="0">
            <a:spAutoFit/>
          </a:bodyPr>
          <a:lstStyle/>
          <a:p>
            <a:r>
              <a:rPr lang="en-US" dirty="0">
                <a:hlinkClick r:id="rId4"/>
              </a:rPr>
              <a:t>https://www.youtube.com/watch?v=Ilg3gGewQ5U</a:t>
            </a:r>
            <a:endParaRPr lang="en-US" dirty="0"/>
          </a:p>
        </p:txBody>
      </p:sp>
    </p:spTree>
    <p:extLst>
      <p:ext uri="{BB962C8B-B14F-4D97-AF65-F5344CB8AC3E}">
        <p14:creationId xmlns:p14="http://schemas.microsoft.com/office/powerpoint/2010/main" val="2903073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8AC1-B4D0-AA42-AD8A-780AB3D298E5}"/>
              </a:ext>
            </a:extLst>
          </p:cNvPr>
          <p:cNvSpPr>
            <a:spLocks noGrp="1"/>
          </p:cNvSpPr>
          <p:nvPr>
            <p:ph type="title"/>
          </p:nvPr>
        </p:nvSpPr>
        <p:spPr/>
        <p:txBody>
          <a:bodyPr/>
          <a:lstStyle/>
          <a:p>
            <a:r>
              <a:rPr lang="en-US" dirty="0"/>
              <a:t>Back Propagation</a:t>
            </a:r>
          </a:p>
        </p:txBody>
      </p:sp>
      <p:pic>
        <p:nvPicPr>
          <p:cNvPr id="50" name="Picture 49">
            <a:extLst>
              <a:ext uri="{FF2B5EF4-FFF2-40B4-BE49-F238E27FC236}">
                <a16:creationId xmlns:a16="http://schemas.microsoft.com/office/drawing/2014/main" id="{7D1F35D7-46E1-4F49-967D-D6E6E24EA876}"/>
              </a:ext>
            </a:extLst>
          </p:cNvPr>
          <p:cNvPicPr>
            <a:picLocks noChangeAspect="1"/>
          </p:cNvPicPr>
          <p:nvPr/>
        </p:nvPicPr>
        <p:blipFill>
          <a:blip r:embed="rId2"/>
          <a:stretch>
            <a:fillRect/>
          </a:stretch>
        </p:blipFill>
        <p:spPr>
          <a:xfrm>
            <a:off x="0" y="1737360"/>
            <a:ext cx="12192000" cy="4182073"/>
          </a:xfrm>
          <a:prstGeom prst="rect">
            <a:avLst/>
          </a:prstGeom>
        </p:spPr>
      </p:pic>
      <p:sp>
        <p:nvSpPr>
          <p:cNvPr id="53" name="Rectangle 52">
            <a:extLst>
              <a:ext uri="{FF2B5EF4-FFF2-40B4-BE49-F238E27FC236}">
                <a16:creationId xmlns:a16="http://schemas.microsoft.com/office/drawing/2014/main" id="{91F74884-72B8-0647-AF65-2A983CFC029F}"/>
              </a:ext>
            </a:extLst>
          </p:cNvPr>
          <p:cNvSpPr/>
          <p:nvPr/>
        </p:nvSpPr>
        <p:spPr>
          <a:xfrm>
            <a:off x="30480" y="5596267"/>
            <a:ext cx="6096000" cy="646331"/>
          </a:xfrm>
          <a:prstGeom prst="rect">
            <a:avLst/>
          </a:prstGeom>
        </p:spPr>
        <p:txBody>
          <a:bodyPr>
            <a:spAutoFit/>
          </a:bodyPr>
          <a:lstStyle/>
          <a:p>
            <a:r>
              <a:rPr lang="en-US" b="1" i="1" dirty="0">
                <a:solidFill>
                  <a:srgbClr val="555555"/>
                </a:solidFill>
                <a:latin typeface="Raleway"/>
              </a:rPr>
              <a:t>© MIT 6.S191: Introduction to Deep Learning</a:t>
            </a:r>
            <a:br>
              <a:rPr lang="en-US" b="1" i="1" dirty="0">
                <a:solidFill>
                  <a:srgbClr val="555555"/>
                </a:solidFill>
                <a:latin typeface="Raleway"/>
              </a:rPr>
            </a:br>
            <a:r>
              <a:rPr lang="en-US" b="1" i="1" u="sng" dirty="0">
                <a:solidFill>
                  <a:srgbClr val="5385C1"/>
                </a:solidFill>
                <a:latin typeface="Raleway"/>
                <a:hlinkClick r:id="rId3"/>
              </a:rPr>
              <a:t>introtodeeplearning.com</a:t>
            </a:r>
            <a:endParaRPr lang="en-US" dirty="0"/>
          </a:p>
        </p:txBody>
      </p:sp>
      <p:pic>
        <p:nvPicPr>
          <p:cNvPr id="5" name="Picture 4">
            <a:extLst>
              <a:ext uri="{FF2B5EF4-FFF2-40B4-BE49-F238E27FC236}">
                <a16:creationId xmlns:a16="http://schemas.microsoft.com/office/drawing/2014/main" id="{67104378-E563-4C45-AB84-A93DD824EFE3}"/>
              </a:ext>
            </a:extLst>
          </p:cNvPr>
          <p:cNvPicPr>
            <a:picLocks noChangeAspect="1"/>
          </p:cNvPicPr>
          <p:nvPr/>
        </p:nvPicPr>
        <p:blipFill rotWithShape="1">
          <a:blip r:embed="rId4"/>
          <a:srcRect l="9000" t="76442" r="48478" b="11007"/>
          <a:stretch/>
        </p:blipFill>
        <p:spPr>
          <a:xfrm>
            <a:off x="4918476" y="92221"/>
            <a:ext cx="7273524" cy="906805"/>
          </a:xfrm>
          <a:prstGeom prst="rect">
            <a:avLst/>
          </a:prstGeom>
        </p:spPr>
      </p:pic>
    </p:spTree>
    <p:extLst>
      <p:ext uri="{BB962C8B-B14F-4D97-AF65-F5344CB8AC3E}">
        <p14:creationId xmlns:p14="http://schemas.microsoft.com/office/powerpoint/2010/main" val="1082145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8AC1-B4D0-AA42-AD8A-780AB3D298E5}"/>
              </a:ext>
            </a:extLst>
          </p:cNvPr>
          <p:cNvSpPr>
            <a:spLocks noGrp="1"/>
          </p:cNvSpPr>
          <p:nvPr>
            <p:ph type="title"/>
          </p:nvPr>
        </p:nvSpPr>
        <p:spPr/>
        <p:txBody>
          <a:bodyPr/>
          <a:lstStyle/>
          <a:p>
            <a:r>
              <a:rPr lang="en-US" dirty="0"/>
              <a:t>Back Propagation</a:t>
            </a:r>
          </a:p>
        </p:txBody>
      </p:sp>
      <p:pic>
        <p:nvPicPr>
          <p:cNvPr id="4" name="Picture 3">
            <a:extLst>
              <a:ext uri="{FF2B5EF4-FFF2-40B4-BE49-F238E27FC236}">
                <a16:creationId xmlns:a16="http://schemas.microsoft.com/office/drawing/2014/main" id="{DF331AAE-EFB6-B549-AE3D-CF8CD9A13E38}"/>
              </a:ext>
            </a:extLst>
          </p:cNvPr>
          <p:cNvPicPr>
            <a:picLocks noChangeAspect="1"/>
          </p:cNvPicPr>
          <p:nvPr/>
        </p:nvPicPr>
        <p:blipFill>
          <a:blip r:embed="rId2"/>
          <a:stretch>
            <a:fillRect/>
          </a:stretch>
        </p:blipFill>
        <p:spPr>
          <a:xfrm>
            <a:off x="30480" y="480237"/>
            <a:ext cx="12192000" cy="5897526"/>
          </a:xfrm>
          <a:prstGeom prst="rect">
            <a:avLst/>
          </a:prstGeom>
        </p:spPr>
      </p:pic>
    </p:spTree>
    <p:extLst>
      <p:ext uri="{BB962C8B-B14F-4D97-AF65-F5344CB8AC3E}">
        <p14:creationId xmlns:p14="http://schemas.microsoft.com/office/powerpoint/2010/main" val="2029850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B8A5-FC09-564F-ABDE-79C04BE991F1}"/>
              </a:ext>
            </a:extLst>
          </p:cNvPr>
          <p:cNvSpPr>
            <a:spLocks noGrp="1"/>
          </p:cNvSpPr>
          <p:nvPr>
            <p:ph type="title"/>
          </p:nvPr>
        </p:nvSpPr>
        <p:spPr/>
        <p:txBody>
          <a:bodyPr/>
          <a:lstStyle/>
          <a:p>
            <a:r>
              <a:rPr lang="en-US" dirty="0"/>
              <a:t>Some minima are hard to find</a:t>
            </a:r>
          </a:p>
        </p:txBody>
      </p:sp>
      <p:sp>
        <p:nvSpPr>
          <p:cNvPr id="4" name="Rectangle 3">
            <a:extLst>
              <a:ext uri="{FF2B5EF4-FFF2-40B4-BE49-F238E27FC236}">
                <a16:creationId xmlns:a16="http://schemas.microsoft.com/office/drawing/2014/main" id="{746D0B55-5747-3E40-B02B-51910C6BE6B7}"/>
              </a:ext>
            </a:extLst>
          </p:cNvPr>
          <p:cNvSpPr/>
          <p:nvPr/>
        </p:nvSpPr>
        <p:spPr>
          <a:xfrm>
            <a:off x="3743910" y="5868265"/>
            <a:ext cx="8232446" cy="369332"/>
          </a:xfrm>
          <a:prstGeom prst="rect">
            <a:avLst/>
          </a:prstGeom>
        </p:spPr>
        <p:txBody>
          <a:bodyPr wrap="none">
            <a:spAutoFit/>
          </a:bodyPr>
          <a:lstStyle/>
          <a:p>
            <a:r>
              <a:rPr lang="en-US" dirty="0">
                <a:hlinkClick r:id="rId2"/>
              </a:rPr>
              <a:t>Visualizing the Loss Landscapes of Neural Nets, 2017 https://arxiv.org/abs/1712.09913</a:t>
            </a:r>
            <a:endParaRPr lang="en-US" dirty="0"/>
          </a:p>
        </p:txBody>
      </p:sp>
      <p:pic>
        <p:nvPicPr>
          <p:cNvPr id="8" name="Picture 7">
            <a:extLst>
              <a:ext uri="{FF2B5EF4-FFF2-40B4-BE49-F238E27FC236}">
                <a16:creationId xmlns:a16="http://schemas.microsoft.com/office/drawing/2014/main" id="{73DE7D21-1BE5-2241-9A9A-C4016FD03B5F}"/>
              </a:ext>
            </a:extLst>
          </p:cNvPr>
          <p:cNvPicPr>
            <a:picLocks noChangeAspect="1"/>
          </p:cNvPicPr>
          <p:nvPr/>
        </p:nvPicPr>
        <p:blipFill>
          <a:blip r:embed="rId3"/>
          <a:stretch>
            <a:fillRect/>
          </a:stretch>
        </p:blipFill>
        <p:spPr>
          <a:xfrm>
            <a:off x="6845974" y="2013392"/>
            <a:ext cx="4900852" cy="3785299"/>
          </a:xfrm>
          <a:prstGeom prst="rect">
            <a:avLst/>
          </a:prstGeom>
        </p:spPr>
      </p:pic>
      <p:pic>
        <p:nvPicPr>
          <p:cNvPr id="9" name="Picture 8">
            <a:extLst>
              <a:ext uri="{FF2B5EF4-FFF2-40B4-BE49-F238E27FC236}">
                <a16:creationId xmlns:a16="http://schemas.microsoft.com/office/drawing/2014/main" id="{5AD774F9-5C35-D248-BAE0-0EF1DF135ECD}"/>
              </a:ext>
            </a:extLst>
          </p:cNvPr>
          <p:cNvPicPr>
            <a:picLocks noChangeAspect="1"/>
          </p:cNvPicPr>
          <p:nvPr/>
        </p:nvPicPr>
        <p:blipFill rotWithShape="1">
          <a:blip r:embed="rId4"/>
          <a:srcRect l="9000" t="76442" r="48478" b="11007"/>
          <a:stretch/>
        </p:blipFill>
        <p:spPr>
          <a:xfrm>
            <a:off x="0" y="2037447"/>
            <a:ext cx="7273524" cy="906805"/>
          </a:xfrm>
          <a:prstGeom prst="rect">
            <a:avLst/>
          </a:prstGeom>
        </p:spPr>
      </p:pic>
      <p:sp>
        <p:nvSpPr>
          <p:cNvPr id="3" name="TextBox 2">
            <a:extLst>
              <a:ext uri="{FF2B5EF4-FFF2-40B4-BE49-F238E27FC236}">
                <a16:creationId xmlns:a16="http://schemas.microsoft.com/office/drawing/2014/main" id="{7507AAAB-2099-8D48-B765-D7490D22FD13}"/>
              </a:ext>
            </a:extLst>
          </p:cNvPr>
          <p:cNvSpPr txBox="1"/>
          <p:nvPr/>
        </p:nvSpPr>
        <p:spPr>
          <a:xfrm>
            <a:off x="779228" y="3645710"/>
            <a:ext cx="5347252" cy="1015663"/>
          </a:xfrm>
          <a:prstGeom prst="rect">
            <a:avLst/>
          </a:prstGeom>
          <a:noFill/>
        </p:spPr>
        <p:txBody>
          <a:bodyPr wrap="square" rtlCol="0">
            <a:spAutoFit/>
          </a:bodyPr>
          <a:lstStyle/>
          <a:p>
            <a:pPr algn="ctr"/>
            <a:r>
              <a:rPr lang="en-US" sz="3000" dirty="0"/>
              <a:t>How big of steps </a:t>
            </a:r>
            <a:r>
              <a:rPr lang="el-GR" sz="3000" dirty="0"/>
              <a:t>η </a:t>
            </a:r>
            <a:r>
              <a:rPr lang="en-US" sz="3000" dirty="0"/>
              <a:t>should we take?</a:t>
            </a:r>
          </a:p>
        </p:txBody>
      </p:sp>
    </p:spTree>
    <p:extLst>
      <p:ext uri="{BB962C8B-B14F-4D97-AF65-F5344CB8AC3E}">
        <p14:creationId xmlns:p14="http://schemas.microsoft.com/office/powerpoint/2010/main" val="1004834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0073-F18B-8347-AD0A-3A34E4A88D88}"/>
              </a:ext>
            </a:extLst>
          </p:cNvPr>
          <p:cNvSpPr>
            <a:spLocks noGrp="1"/>
          </p:cNvSpPr>
          <p:nvPr>
            <p:ph type="title"/>
          </p:nvPr>
        </p:nvSpPr>
        <p:spPr/>
        <p:txBody>
          <a:bodyPr/>
          <a:lstStyle/>
          <a:p>
            <a:r>
              <a:rPr lang="en-US" dirty="0"/>
              <a:t>Adaptive Loss Function Optimizers</a:t>
            </a:r>
          </a:p>
        </p:txBody>
      </p:sp>
      <p:sp>
        <p:nvSpPr>
          <p:cNvPr id="4" name="TextBox 3">
            <a:extLst>
              <a:ext uri="{FF2B5EF4-FFF2-40B4-BE49-F238E27FC236}">
                <a16:creationId xmlns:a16="http://schemas.microsoft.com/office/drawing/2014/main" id="{5085079E-997A-1045-BAD3-7670E61DFEC7}"/>
              </a:ext>
            </a:extLst>
          </p:cNvPr>
          <p:cNvSpPr txBox="1"/>
          <p:nvPr/>
        </p:nvSpPr>
        <p:spPr>
          <a:xfrm>
            <a:off x="1835426" y="1824824"/>
            <a:ext cx="3339548" cy="4247317"/>
          </a:xfrm>
          <a:prstGeom prst="rect">
            <a:avLst/>
          </a:prstGeom>
          <a:noFill/>
        </p:spPr>
        <p:txBody>
          <a:bodyPr wrap="square" rtlCol="0">
            <a:spAutoFit/>
          </a:bodyPr>
          <a:lstStyle/>
          <a:p>
            <a:r>
              <a:rPr lang="en-US" sz="3000" dirty="0"/>
              <a:t>Adam</a:t>
            </a:r>
          </a:p>
          <a:p>
            <a:endParaRPr lang="en-US" sz="3000" dirty="0"/>
          </a:p>
          <a:p>
            <a:r>
              <a:rPr lang="en-US" sz="3000" dirty="0" err="1"/>
              <a:t>Adagrad</a:t>
            </a:r>
            <a:endParaRPr lang="en-US" sz="3000" dirty="0"/>
          </a:p>
          <a:p>
            <a:endParaRPr lang="en-US" sz="3000" dirty="0"/>
          </a:p>
          <a:p>
            <a:r>
              <a:rPr lang="en-US" sz="3000" dirty="0" err="1"/>
              <a:t>Adadelta</a:t>
            </a:r>
            <a:endParaRPr lang="en-US" sz="3000" dirty="0"/>
          </a:p>
          <a:p>
            <a:endParaRPr lang="en-US" sz="3000" dirty="0"/>
          </a:p>
          <a:p>
            <a:r>
              <a:rPr lang="en-US" sz="3000" dirty="0"/>
              <a:t>Momentum</a:t>
            </a:r>
          </a:p>
          <a:p>
            <a:endParaRPr lang="en-US" sz="3000" dirty="0"/>
          </a:p>
          <a:p>
            <a:r>
              <a:rPr lang="en-US" sz="3000" dirty="0" err="1"/>
              <a:t>RMSProp</a:t>
            </a:r>
            <a:endParaRPr lang="en-US" sz="3000" dirty="0"/>
          </a:p>
        </p:txBody>
      </p:sp>
      <p:sp>
        <p:nvSpPr>
          <p:cNvPr id="7" name="TextBox 6">
            <a:extLst>
              <a:ext uri="{FF2B5EF4-FFF2-40B4-BE49-F238E27FC236}">
                <a16:creationId xmlns:a16="http://schemas.microsoft.com/office/drawing/2014/main" id="{A51E844D-3816-CB4C-BF55-6317DB4A76A9}"/>
              </a:ext>
            </a:extLst>
          </p:cNvPr>
          <p:cNvSpPr txBox="1"/>
          <p:nvPr/>
        </p:nvSpPr>
        <p:spPr>
          <a:xfrm>
            <a:off x="5771320" y="5814127"/>
            <a:ext cx="6023114" cy="369332"/>
          </a:xfrm>
          <a:prstGeom prst="rect">
            <a:avLst/>
          </a:prstGeom>
          <a:noFill/>
        </p:spPr>
        <p:txBody>
          <a:bodyPr wrap="square" rtlCol="0">
            <a:spAutoFit/>
          </a:bodyPr>
          <a:lstStyle/>
          <a:p>
            <a:r>
              <a:rPr lang="en-US" dirty="0">
                <a:hlinkClick r:id="rId3"/>
              </a:rPr>
              <a:t>http://ruder.io/optimizing-gradient-descent/</a:t>
            </a:r>
            <a:endParaRPr lang="en-US" dirty="0"/>
          </a:p>
        </p:txBody>
      </p:sp>
      <p:pic>
        <p:nvPicPr>
          <p:cNvPr id="9" name="Picture 8">
            <a:extLst>
              <a:ext uri="{FF2B5EF4-FFF2-40B4-BE49-F238E27FC236}">
                <a16:creationId xmlns:a16="http://schemas.microsoft.com/office/drawing/2014/main" id="{8D837AD3-5099-8E4E-A007-A0B6E3CB983E}"/>
              </a:ext>
            </a:extLst>
          </p:cNvPr>
          <p:cNvPicPr>
            <a:picLocks noChangeAspect="1"/>
          </p:cNvPicPr>
          <p:nvPr/>
        </p:nvPicPr>
        <p:blipFill>
          <a:blip r:embed="rId4"/>
          <a:stretch>
            <a:fillRect/>
          </a:stretch>
        </p:blipFill>
        <p:spPr>
          <a:xfrm>
            <a:off x="5200926" y="1737360"/>
            <a:ext cx="5155648" cy="3991469"/>
          </a:xfrm>
          <a:prstGeom prst="rect">
            <a:avLst/>
          </a:prstGeom>
        </p:spPr>
      </p:pic>
    </p:spTree>
    <p:extLst>
      <p:ext uri="{BB962C8B-B14F-4D97-AF65-F5344CB8AC3E}">
        <p14:creationId xmlns:p14="http://schemas.microsoft.com/office/powerpoint/2010/main" val="823825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0073-F18B-8347-AD0A-3A34E4A88D88}"/>
              </a:ext>
            </a:extLst>
          </p:cNvPr>
          <p:cNvSpPr>
            <a:spLocks noGrp="1"/>
          </p:cNvSpPr>
          <p:nvPr>
            <p:ph type="title"/>
          </p:nvPr>
        </p:nvSpPr>
        <p:spPr/>
        <p:txBody>
          <a:bodyPr/>
          <a:lstStyle/>
          <a:p>
            <a:r>
              <a:rPr lang="en-US" dirty="0"/>
              <a:t>Back to Activation Functions</a:t>
            </a:r>
          </a:p>
        </p:txBody>
      </p:sp>
      <p:sp>
        <p:nvSpPr>
          <p:cNvPr id="7" name="TextBox 6">
            <a:extLst>
              <a:ext uri="{FF2B5EF4-FFF2-40B4-BE49-F238E27FC236}">
                <a16:creationId xmlns:a16="http://schemas.microsoft.com/office/drawing/2014/main" id="{A51E844D-3816-CB4C-BF55-6317DB4A76A9}"/>
              </a:ext>
            </a:extLst>
          </p:cNvPr>
          <p:cNvSpPr txBox="1"/>
          <p:nvPr/>
        </p:nvSpPr>
        <p:spPr>
          <a:xfrm>
            <a:off x="8269940" y="5814127"/>
            <a:ext cx="3524493" cy="646331"/>
          </a:xfrm>
          <a:prstGeom prst="rect">
            <a:avLst/>
          </a:prstGeom>
          <a:noFill/>
        </p:spPr>
        <p:txBody>
          <a:bodyPr wrap="square" rtlCol="0">
            <a:spAutoFit/>
          </a:bodyPr>
          <a:lstStyle/>
          <a:p>
            <a:r>
              <a:rPr lang="en-US" dirty="0">
                <a:hlinkClick r:id="rId3"/>
              </a:rPr>
              <a:t>http://ruder.io/optimizing-gradient-descent/</a:t>
            </a:r>
            <a:endParaRPr lang="en-US" dirty="0"/>
          </a:p>
        </p:txBody>
      </p:sp>
      <p:pic>
        <p:nvPicPr>
          <p:cNvPr id="9" name="Picture 8">
            <a:extLst>
              <a:ext uri="{FF2B5EF4-FFF2-40B4-BE49-F238E27FC236}">
                <a16:creationId xmlns:a16="http://schemas.microsoft.com/office/drawing/2014/main" id="{8D837AD3-5099-8E4E-A007-A0B6E3CB983E}"/>
              </a:ext>
            </a:extLst>
          </p:cNvPr>
          <p:cNvPicPr>
            <a:picLocks noChangeAspect="1"/>
          </p:cNvPicPr>
          <p:nvPr/>
        </p:nvPicPr>
        <p:blipFill>
          <a:blip r:embed="rId4"/>
          <a:stretch>
            <a:fillRect/>
          </a:stretch>
        </p:blipFill>
        <p:spPr>
          <a:xfrm>
            <a:off x="7036352" y="1737360"/>
            <a:ext cx="5155648" cy="3991469"/>
          </a:xfrm>
          <a:prstGeom prst="rect">
            <a:avLst/>
          </a:prstGeom>
        </p:spPr>
      </p:pic>
      <p:pic>
        <p:nvPicPr>
          <p:cNvPr id="6" name="Picture 5">
            <a:extLst>
              <a:ext uri="{FF2B5EF4-FFF2-40B4-BE49-F238E27FC236}">
                <a16:creationId xmlns:a16="http://schemas.microsoft.com/office/drawing/2014/main" id="{E25B78FB-EBCA-1846-A0B4-0C04B2E973E3}"/>
              </a:ext>
            </a:extLst>
          </p:cNvPr>
          <p:cNvPicPr>
            <a:picLocks noChangeAspect="1"/>
          </p:cNvPicPr>
          <p:nvPr/>
        </p:nvPicPr>
        <p:blipFill rotWithShape="1">
          <a:blip r:embed="rId5"/>
          <a:srcRect b="32204"/>
          <a:stretch/>
        </p:blipFill>
        <p:spPr>
          <a:xfrm>
            <a:off x="239311" y="2134503"/>
            <a:ext cx="6797041" cy="3594326"/>
          </a:xfrm>
          <a:prstGeom prst="rect">
            <a:avLst/>
          </a:prstGeom>
        </p:spPr>
      </p:pic>
    </p:spTree>
    <p:extLst>
      <p:ext uri="{BB962C8B-B14F-4D97-AF65-F5344CB8AC3E}">
        <p14:creationId xmlns:p14="http://schemas.microsoft.com/office/powerpoint/2010/main" val="228432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0073-F18B-8347-AD0A-3A34E4A88D88}"/>
              </a:ext>
            </a:extLst>
          </p:cNvPr>
          <p:cNvSpPr>
            <a:spLocks noGrp="1"/>
          </p:cNvSpPr>
          <p:nvPr>
            <p:ph type="title"/>
          </p:nvPr>
        </p:nvSpPr>
        <p:spPr/>
        <p:txBody>
          <a:bodyPr/>
          <a:lstStyle/>
          <a:p>
            <a:r>
              <a:rPr lang="en-US" dirty="0"/>
              <a:t>Back to Activation Functions</a:t>
            </a:r>
          </a:p>
        </p:txBody>
      </p:sp>
      <p:sp>
        <p:nvSpPr>
          <p:cNvPr id="7" name="TextBox 6">
            <a:extLst>
              <a:ext uri="{FF2B5EF4-FFF2-40B4-BE49-F238E27FC236}">
                <a16:creationId xmlns:a16="http://schemas.microsoft.com/office/drawing/2014/main" id="{A51E844D-3816-CB4C-BF55-6317DB4A76A9}"/>
              </a:ext>
            </a:extLst>
          </p:cNvPr>
          <p:cNvSpPr txBox="1"/>
          <p:nvPr/>
        </p:nvSpPr>
        <p:spPr>
          <a:xfrm>
            <a:off x="8269940" y="5814127"/>
            <a:ext cx="3524493" cy="646331"/>
          </a:xfrm>
          <a:prstGeom prst="rect">
            <a:avLst/>
          </a:prstGeom>
          <a:noFill/>
        </p:spPr>
        <p:txBody>
          <a:bodyPr wrap="square" rtlCol="0">
            <a:spAutoFit/>
          </a:bodyPr>
          <a:lstStyle/>
          <a:p>
            <a:r>
              <a:rPr lang="en-US" dirty="0">
                <a:hlinkClick r:id="rId3"/>
              </a:rPr>
              <a:t>http://ruder.io/optimizing-gradient-descent/</a:t>
            </a:r>
            <a:endParaRPr lang="en-US" dirty="0"/>
          </a:p>
        </p:txBody>
      </p:sp>
      <p:pic>
        <p:nvPicPr>
          <p:cNvPr id="9" name="Picture 8">
            <a:extLst>
              <a:ext uri="{FF2B5EF4-FFF2-40B4-BE49-F238E27FC236}">
                <a16:creationId xmlns:a16="http://schemas.microsoft.com/office/drawing/2014/main" id="{8D837AD3-5099-8E4E-A007-A0B6E3CB983E}"/>
              </a:ext>
            </a:extLst>
          </p:cNvPr>
          <p:cNvPicPr>
            <a:picLocks noChangeAspect="1"/>
          </p:cNvPicPr>
          <p:nvPr/>
        </p:nvPicPr>
        <p:blipFill>
          <a:blip r:embed="rId4"/>
          <a:stretch>
            <a:fillRect/>
          </a:stretch>
        </p:blipFill>
        <p:spPr>
          <a:xfrm>
            <a:off x="7036352" y="1737360"/>
            <a:ext cx="5155648" cy="3991469"/>
          </a:xfrm>
          <a:prstGeom prst="rect">
            <a:avLst/>
          </a:prstGeom>
        </p:spPr>
      </p:pic>
      <p:pic>
        <p:nvPicPr>
          <p:cNvPr id="6" name="Picture 5">
            <a:extLst>
              <a:ext uri="{FF2B5EF4-FFF2-40B4-BE49-F238E27FC236}">
                <a16:creationId xmlns:a16="http://schemas.microsoft.com/office/drawing/2014/main" id="{E25B78FB-EBCA-1846-A0B4-0C04B2E973E3}"/>
              </a:ext>
            </a:extLst>
          </p:cNvPr>
          <p:cNvPicPr>
            <a:picLocks noChangeAspect="1"/>
          </p:cNvPicPr>
          <p:nvPr/>
        </p:nvPicPr>
        <p:blipFill rotWithShape="1">
          <a:blip r:embed="rId5"/>
          <a:srcRect b="32204"/>
          <a:stretch/>
        </p:blipFill>
        <p:spPr>
          <a:xfrm>
            <a:off x="239311" y="2134503"/>
            <a:ext cx="6797041" cy="3594326"/>
          </a:xfrm>
          <a:prstGeom prst="rect">
            <a:avLst/>
          </a:prstGeom>
        </p:spPr>
      </p:pic>
      <p:sp>
        <p:nvSpPr>
          <p:cNvPr id="3" name="Rectangle 2">
            <a:extLst>
              <a:ext uri="{FF2B5EF4-FFF2-40B4-BE49-F238E27FC236}">
                <a16:creationId xmlns:a16="http://schemas.microsoft.com/office/drawing/2014/main" id="{220D41DE-CBCA-9F44-9304-57B3BE99AFF4}"/>
              </a:ext>
            </a:extLst>
          </p:cNvPr>
          <p:cNvSpPr/>
          <p:nvPr/>
        </p:nvSpPr>
        <p:spPr>
          <a:xfrm>
            <a:off x="6521825" y="1737360"/>
            <a:ext cx="5670176" cy="817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What are some issues you could see with some of there functions during the optimization process?</a:t>
            </a:r>
          </a:p>
        </p:txBody>
      </p:sp>
    </p:spTree>
    <p:extLst>
      <p:ext uri="{BB962C8B-B14F-4D97-AF65-F5344CB8AC3E}">
        <p14:creationId xmlns:p14="http://schemas.microsoft.com/office/powerpoint/2010/main" val="2725121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0073-F18B-8347-AD0A-3A34E4A88D88}"/>
              </a:ext>
            </a:extLst>
          </p:cNvPr>
          <p:cNvSpPr>
            <a:spLocks noGrp="1"/>
          </p:cNvSpPr>
          <p:nvPr>
            <p:ph type="title"/>
          </p:nvPr>
        </p:nvSpPr>
        <p:spPr/>
        <p:txBody>
          <a:bodyPr/>
          <a:lstStyle/>
          <a:p>
            <a:r>
              <a:rPr lang="en-US" dirty="0"/>
              <a:t>Back to Activation Functions</a:t>
            </a:r>
          </a:p>
        </p:txBody>
      </p:sp>
      <p:sp>
        <p:nvSpPr>
          <p:cNvPr id="7" name="TextBox 6">
            <a:extLst>
              <a:ext uri="{FF2B5EF4-FFF2-40B4-BE49-F238E27FC236}">
                <a16:creationId xmlns:a16="http://schemas.microsoft.com/office/drawing/2014/main" id="{A51E844D-3816-CB4C-BF55-6317DB4A76A9}"/>
              </a:ext>
            </a:extLst>
          </p:cNvPr>
          <p:cNvSpPr txBox="1"/>
          <p:nvPr/>
        </p:nvSpPr>
        <p:spPr>
          <a:xfrm>
            <a:off x="8269940" y="5814127"/>
            <a:ext cx="3524493" cy="646331"/>
          </a:xfrm>
          <a:prstGeom prst="rect">
            <a:avLst/>
          </a:prstGeom>
          <a:noFill/>
        </p:spPr>
        <p:txBody>
          <a:bodyPr wrap="square" rtlCol="0">
            <a:spAutoFit/>
          </a:bodyPr>
          <a:lstStyle/>
          <a:p>
            <a:r>
              <a:rPr lang="en-US" dirty="0">
                <a:hlinkClick r:id="rId3"/>
              </a:rPr>
              <a:t>http://ruder.io/optimizing-gradient-descent/</a:t>
            </a:r>
            <a:endParaRPr lang="en-US" dirty="0"/>
          </a:p>
        </p:txBody>
      </p:sp>
      <p:pic>
        <p:nvPicPr>
          <p:cNvPr id="9" name="Picture 8">
            <a:extLst>
              <a:ext uri="{FF2B5EF4-FFF2-40B4-BE49-F238E27FC236}">
                <a16:creationId xmlns:a16="http://schemas.microsoft.com/office/drawing/2014/main" id="{8D837AD3-5099-8E4E-A007-A0B6E3CB983E}"/>
              </a:ext>
            </a:extLst>
          </p:cNvPr>
          <p:cNvPicPr>
            <a:picLocks noChangeAspect="1"/>
          </p:cNvPicPr>
          <p:nvPr/>
        </p:nvPicPr>
        <p:blipFill>
          <a:blip r:embed="rId4"/>
          <a:stretch>
            <a:fillRect/>
          </a:stretch>
        </p:blipFill>
        <p:spPr>
          <a:xfrm>
            <a:off x="7036352" y="1737360"/>
            <a:ext cx="5155648" cy="3991469"/>
          </a:xfrm>
          <a:prstGeom prst="rect">
            <a:avLst/>
          </a:prstGeom>
        </p:spPr>
      </p:pic>
      <p:pic>
        <p:nvPicPr>
          <p:cNvPr id="6" name="Picture 5">
            <a:extLst>
              <a:ext uri="{FF2B5EF4-FFF2-40B4-BE49-F238E27FC236}">
                <a16:creationId xmlns:a16="http://schemas.microsoft.com/office/drawing/2014/main" id="{E25B78FB-EBCA-1846-A0B4-0C04B2E973E3}"/>
              </a:ext>
            </a:extLst>
          </p:cNvPr>
          <p:cNvPicPr>
            <a:picLocks noChangeAspect="1"/>
          </p:cNvPicPr>
          <p:nvPr/>
        </p:nvPicPr>
        <p:blipFill rotWithShape="1">
          <a:blip r:embed="rId5"/>
          <a:srcRect b="32204"/>
          <a:stretch/>
        </p:blipFill>
        <p:spPr>
          <a:xfrm>
            <a:off x="239311" y="2134503"/>
            <a:ext cx="6797041" cy="3594326"/>
          </a:xfrm>
          <a:prstGeom prst="rect">
            <a:avLst/>
          </a:prstGeom>
        </p:spPr>
      </p:pic>
      <p:sp>
        <p:nvSpPr>
          <p:cNvPr id="3" name="Rectangle 2">
            <a:extLst>
              <a:ext uri="{FF2B5EF4-FFF2-40B4-BE49-F238E27FC236}">
                <a16:creationId xmlns:a16="http://schemas.microsoft.com/office/drawing/2014/main" id="{220D41DE-CBCA-9F44-9304-57B3BE99AFF4}"/>
              </a:ext>
            </a:extLst>
          </p:cNvPr>
          <p:cNvSpPr/>
          <p:nvPr/>
        </p:nvSpPr>
        <p:spPr>
          <a:xfrm>
            <a:off x="7247965" y="1737360"/>
            <a:ext cx="4944035" cy="817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some issues you could see with some of there functions during the optimization process?</a:t>
            </a:r>
          </a:p>
        </p:txBody>
      </p:sp>
      <p:sp>
        <p:nvSpPr>
          <p:cNvPr id="8" name="Rectangle 7">
            <a:extLst>
              <a:ext uri="{FF2B5EF4-FFF2-40B4-BE49-F238E27FC236}">
                <a16:creationId xmlns:a16="http://schemas.microsoft.com/office/drawing/2014/main" id="{DAE7AAED-7177-A04A-87A8-33D5805053ED}"/>
              </a:ext>
            </a:extLst>
          </p:cNvPr>
          <p:cNvSpPr/>
          <p:nvPr/>
        </p:nvSpPr>
        <p:spPr>
          <a:xfrm>
            <a:off x="6521823" y="3007715"/>
            <a:ext cx="5670177" cy="54787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Derivative of 0 results in </a:t>
            </a:r>
            <a:r>
              <a:rPr lang="en-US" sz="2000" b="1" dirty="0"/>
              <a:t>vanishing gradients</a:t>
            </a:r>
          </a:p>
        </p:txBody>
      </p:sp>
      <p:sp>
        <p:nvSpPr>
          <p:cNvPr id="10" name="Rectangle 9">
            <a:extLst>
              <a:ext uri="{FF2B5EF4-FFF2-40B4-BE49-F238E27FC236}">
                <a16:creationId xmlns:a16="http://schemas.microsoft.com/office/drawing/2014/main" id="{E7BEB467-18AA-E64C-9BE9-52D4528DEFF8}"/>
              </a:ext>
            </a:extLst>
          </p:cNvPr>
          <p:cNvSpPr/>
          <p:nvPr/>
        </p:nvSpPr>
        <p:spPr>
          <a:xfrm>
            <a:off x="6521823" y="3751263"/>
            <a:ext cx="5670177" cy="70721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If NN too big, we can get </a:t>
            </a:r>
            <a:r>
              <a:rPr lang="en-US" sz="2000" b="1" dirty="0"/>
              <a:t>exploding gradients</a:t>
            </a:r>
          </a:p>
        </p:txBody>
      </p:sp>
    </p:spTree>
    <p:extLst>
      <p:ext uri="{BB962C8B-B14F-4D97-AF65-F5344CB8AC3E}">
        <p14:creationId xmlns:p14="http://schemas.microsoft.com/office/powerpoint/2010/main" val="4012393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0073-F18B-8347-AD0A-3A34E4A88D88}"/>
              </a:ext>
            </a:extLst>
          </p:cNvPr>
          <p:cNvSpPr>
            <a:spLocks noGrp="1"/>
          </p:cNvSpPr>
          <p:nvPr>
            <p:ph type="title"/>
          </p:nvPr>
        </p:nvSpPr>
        <p:spPr/>
        <p:txBody>
          <a:bodyPr/>
          <a:lstStyle/>
          <a:p>
            <a:r>
              <a:rPr lang="en-US" dirty="0"/>
              <a:t>Back to Activation Functions</a:t>
            </a:r>
          </a:p>
        </p:txBody>
      </p:sp>
      <p:sp>
        <p:nvSpPr>
          <p:cNvPr id="7" name="TextBox 6">
            <a:extLst>
              <a:ext uri="{FF2B5EF4-FFF2-40B4-BE49-F238E27FC236}">
                <a16:creationId xmlns:a16="http://schemas.microsoft.com/office/drawing/2014/main" id="{A51E844D-3816-CB4C-BF55-6317DB4A76A9}"/>
              </a:ext>
            </a:extLst>
          </p:cNvPr>
          <p:cNvSpPr txBox="1"/>
          <p:nvPr/>
        </p:nvSpPr>
        <p:spPr>
          <a:xfrm>
            <a:off x="8269940" y="5814127"/>
            <a:ext cx="3524493" cy="646331"/>
          </a:xfrm>
          <a:prstGeom prst="rect">
            <a:avLst/>
          </a:prstGeom>
          <a:noFill/>
        </p:spPr>
        <p:txBody>
          <a:bodyPr wrap="square" rtlCol="0">
            <a:spAutoFit/>
          </a:bodyPr>
          <a:lstStyle/>
          <a:p>
            <a:r>
              <a:rPr lang="en-US" dirty="0">
                <a:hlinkClick r:id="rId3"/>
              </a:rPr>
              <a:t>http://ruder.io/optimizing-gradient-descent/</a:t>
            </a:r>
            <a:endParaRPr lang="en-US" dirty="0"/>
          </a:p>
        </p:txBody>
      </p:sp>
      <p:pic>
        <p:nvPicPr>
          <p:cNvPr id="9" name="Picture 8">
            <a:extLst>
              <a:ext uri="{FF2B5EF4-FFF2-40B4-BE49-F238E27FC236}">
                <a16:creationId xmlns:a16="http://schemas.microsoft.com/office/drawing/2014/main" id="{8D837AD3-5099-8E4E-A007-A0B6E3CB983E}"/>
              </a:ext>
            </a:extLst>
          </p:cNvPr>
          <p:cNvPicPr>
            <a:picLocks noChangeAspect="1"/>
          </p:cNvPicPr>
          <p:nvPr/>
        </p:nvPicPr>
        <p:blipFill>
          <a:blip r:embed="rId4"/>
          <a:stretch>
            <a:fillRect/>
          </a:stretch>
        </p:blipFill>
        <p:spPr>
          <a:xfrm>
            <a:off x="7036352" y="1737360"/>
            <a:ext cx="5155648" cy="3991469"/>
          </a:xfrm>
          <a:prstGeom prst="rect">
            <a:avLst/>
          </a:prstGeom>
        </p:spPr>
      </p:pic>
      <p:sp>
        <p:nvSpPr>
          <p:cNvPr id="3" name="Rectangle 2">
            <a:extLst>
              <a:ext uri="{FF2B5EF4-FFF2-40B4-BE49-F238E27FC236}">
                <a16:creationId xmlns:a16="http://schemas.microsoft.com/office/drawing/2014/main" id="{220D41DE-CBCA-9F44-9304-57B3BE99AFF4}"/>
              </a:ext>
            </a:extLst>
          </p:cNvPr>
          <p:cNvSpPr/>
          <p:nvPr/>
        </p:nvSpPr>
        <p:spPr>
          <a:xfrm>
            <a:off x="7247965" y="1737360"/>
            <a:ext cx="4944035" cy="817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some issues you could see with some of there functions during the optimization process?</a:t>
            </a:r>
          </a:p>
        </p:txBody>
      </p:sp>
      <p:sp>
        <p:nvSpPr>
          <p:cNvPr id="8" name="Rectangle 7">
            <a:extLst>
              <a:ext uri="{FF2B5EF4-FFF2-40B4-BE49-F238E27FC236}">
                <a16:creationId xmlns:a16="http://schemas.microsoft.com/office/drawing/2014/main" id="{DAE7AAED-7177-A04A-87A8-33D5805053ED}"/>
              </a:ext>
            </a:extLst>
          </p:cNvPr>
          <p:cNvSpPr/>
          <p:nvPr/>
        </p:nvSpPr>
        <p:spPr>
          <a:xfrm>
            <a:off x="6521823" y="3007715"/>
            <a:ext cx="5670177" cy="54787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Derivative of 0 results in </a:t>
            </a:r>
            <a:r>
              <a:rPr lang="en-US" sz="2000" b="1" dirty="0"/>
              <a:t>vanishing gradients</a:t>
            </a:r>
          </a:p>
        </p:txBody>
      </p:sp>
      <p:sp>
        <p:nvSpPr>
          <p:cNvPr id="10" name="Rectangle 9">
            <a:extLst>
              <a:ext uri="{FF2B5EF4-FFF2-40B4-BE49-F238E27FC236}">
                <a16:creationId xmlns:a16="http://schemas.microsoft.com/office/drawing/2014/main" id="{E7BEB467-18AA-E64C-9BE9-52D4528DEFF8}"/>
              </a:ext>
            </a:extLst>
          </p:cNvPr>
          <p:cNvSpPr/>
          <p:nvPr/>
        </p:nvSpPr>
        <p:spPr>
          <a:xfrm>
            <a:off x="6521823" y="3751263"/>
            <a:ext cx="5670177" cy="70721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If NN too big, we can get </a:t>
            </a:r>
            <a:r>
              <a:rPr lang="en-US" sz="2000" b="1" dirty="0"/>
              <a:t>exploding gradients</a:t>
            </a:r>
          </a:p>
        </p:txBody>
      </p:sp>
      <p:pic>
        <p:nvPicPr>
          <p:cNvPr id="25" name="Picture 24">
            <a:extLst>
              <a:ext uri="{FF2B5EF4-FFF2-40B4-BE49-F238E27FC236}">
                <a16:creationId xmlns:a16="http://schemas.microsoft.com/office/drawing/2014/main" id="{EEBAF4C8-BDBF-2848-A9AA-44393DF8D34A}"/>
              </a:ext>
            </a:extLst>
          </p:cNvPr>
          <p:cNvPicPr>
            <a:picLocks noChangeAspect="1"/>
          </p:cNvPicPr>
          <p:nvPr/>
        </p:nvPicPr>
        <p:blipFill>
          <a:blip r:embed="rId5"/>
          <a:stretch>
            <a:fillRect/>
          </a:stretch>
        </p:blipFill>
        <p:spPr>
          <a:xfrm>
            <a:off x="726537" y="1920892"/>
            <a:ext cx="5651500" cy="4216400"/>
          </a:xfrm>
          <a:prstGeom prst="rect">
            <a:avLst/>
          </a:prstGeom>
        </p:spPr>
      </p:pic>
    </p:spTree>
    <p:extLst>
      <p:ext uri="{BB962C8B-B14F-4D97-AF65-F5344CB8AC3E}">
        <p14:creationId xmlns:p14="http://schemas.microsoft.com/office/powerpoint/2010/main" val="916412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80711D-7BB2-47AD-B02B-F49B98A5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EAB01D9-5A57-4805-ADAA-FA439B01D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C2D75788-8553-4E8F-B12B-317E982A8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0E658837-6052-421E-8201-4FEA3583E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8A0AC-DC0A-4901-9648-DEF173E81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303189-C299-944D-9387-891024BAB6CB}"/>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dirty="0">
                <a:solidFill>
                  <a:srgbClr val="FFFFFF"/>
                </a:solidFill>
              </a:rPr>
              <a:t>Deep Learning in Medicine and Biology</a:t>
            </a:r>
          </a:p>
        </p:txBody>
      </p:sp>
      <p:sp>
        <p:nvSpPr>
          <p:cNvPr id="23" name="Rectangle 22">
            <a:extLst>
              <a:ext uri="{FF2B5EF4-FFF2-40B4-BE49-F238E27FC236}">
                <a16:creationId xmlns:a16="http://schemas.microsoft.com/office/drawing/2014/main" id="{64C9BCFA-32BF-4E2D-8D69-B5476EA4A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C35D7071-3F5F-45E4-B57A-B7222C87C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19702D7-CF55-174F-80EC-0783207A1FCD}"/>
              </a:ext>
            </a:extLst>
          </p:cNvPr>
          <p:cNvPicPr>
            <a:picLocks noChangeAspect="1"/>
          </p:cNvPicPr>
          <p:nvPr/>
        </p:nvPicPr>
        <p:blipFill>
          <a:blip r:embed="rId2"/>
          <a:stretch>
            <a:fillRect/>
          </a:stretch>
        </p:blipFill>
        <p:spPr>
          <a:xfrm>
            <a:off x="5128565" y="1035816"/>
            <a:ext cx="3328416" cy="2246680"/>
          </a:xfrm>
          <a:prstGeom prst="rect">
            <a:avLst/>
          </a:prstGeom>
        </p:spPr>
      </p:pic>
      <p:sp>
        <p:nvSpPr>
          <p:cNvPr id="27" name="Rectangle 26">
            <a:extLst>
              <a:ext uri="{FF2B5EF4-FFF2-40B4-BE49-F238E27FC236}">
                <a16:creationId xmlns:a16="http://schemas.microsoft.com/office/drawing/2014/main" id="{C3FD210E-1D10-4F60-9658-017BD61B11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009242-9006-D447-9595-81167F1003D0}"/>
              </a:ext>
            </a:extLst>
          </p:cNvPr>
          <p:cNvPicPr>
            <a:picLocks noChangeAspect="1"/>
          </p:cNvPicPr>
          <p:nvPr/>
        </p:nvPicPr>
        <p:blipFill>
          <a:blip r:embed="rId3"/>
          <a:stretch>
            <a:fillRect/>
          </a:stretch>
        </p:blipFill>
        <p:spPr>
          <a:xfrm>
            <a:off x="8961039" y="631824"/>
            <a:ext cx="2743199" cy="1488185"/>
          </a:xfrm>
          <a:prstGeom prst="rect">
            <a:avLst/>
          </a:prstGeom>
        </p:spPr>
      </p:pic>
      <p:sp>
        <p:nvSpPr>
          <p:cNvPr id="29" name="Rectangle 28">
            <a:extLst>
              <a:ext uri="{FF2B5EF4-FFF2-40B4-BE49-F238E27FC236}">
                <a16:creationId xmlns:a16="http://schemas.microsoft.com/office/drawing/2014/main" id="{793F545C-10A6-453D-9988-8D727A6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30DA825-7EF5-1D43-8AEA-961459F80947}"/>
              </a:ext>
            </a:extLst>
          </p:cNvPr>
          <p:cNvPicPr>
            <a:picLocks noChangeAspect="1"/>
          </p:cNvPicPr>
          <p:nvPr/>
        </p:nvPicPr>
        <p:blipFill>
          <a:blip r:embed="rId4"/>
          <a:stretch>
            <a:fillRect/>
          </a:stretch>
        </p:blipFill>
        <p:spPr>
          <a:xfrm>
            <a:off x="5138266" y="4826554"/>
            <a:ext cx="3313507" cy="960917"/>
          </a:xfrm>
          <a:prstGeom prst="rect">
            <a:avLst/>
          </a:prstGeom>
        </p:spPr>
      </p:pic>
      <p:sp>
        <p:nvSpPr>
          <p:cNvPr id="31" name="Rectangle 30">
            <a:extLst>
              <a:ext uri="{FF2B5EF4-FFF2-40B4-BE49-F238E27FC236}">
                <a16:creationId xmlns:a16="http://schemas.microsoft.com/office/drawing/2014/main" id="{3EFA9F15-8109-488E-8D36-B803B56B1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3C23FD-AEAA-7E4D-91FC-90C82572B4FE}"/>
              </a:ext>
            </a:extLst>
          </p:cNvPr>
          <p:cNvPicPr>
            <a:picLocks noChangeAspect="1"/>
          </p:cNvPicPr>
          <p:nvPr/>
        </p:nvPicPr>
        <p:blipFill>
          <a:blip r:embed="rId5"/>
          <a:stretch>
            <a:fillRect/>
          </a:stretch>
        </p:blipFill>
        <p:spPr>
          <a:xfrm>
            <a:off x="8961038" y="3541442"/>
            <a:ext cx="2743200" cy="1961387"/>
          </a:xfrm>
          <a:prstGeom prst="rect">
            <a:avLst/>
          </a:prstGeom>
        </p:spPr>
      </p:pic>
      <p:pic>
        <p:nvPicPr>
          <p:cNvPr id="10" name="Picture 9">
            <a:extLst>
              <a:ext uri="{FF2B5EF4-FFF2-40B4-BE49-F238E27FC236}">
                <a16:creationId xmlns:a16="http://schemas.microsoft.com/office/drawing/2014/main" id="{1BD93123-6B76-154E-BE5C-AD705B83FB83}"/>
              </a:ext>
            </a:extLst>
          </p:cNvPr>
          <p:cNvPicPr>
            <a:picLocks noChangeAspect="1"/>
          </p:cNvPicPr>
          <p:nvPr/>
        </p:nvPicPr>
        <p:blipFill>
          <a:blip r:embed="rId6"/>
          <a:stretch>
            <a:fillRect/>
          </a:stretch>
        </p:blipFill>
        <p:spPr>
          <a:xfrm>
            <a:off x="4806040" y="547025"/>
            <a:ext cx="7100660" cy="4505186"/>
          </a:xfrm>
          <a:prstGeom prst="rect">
            <a:avLst/>
          </a:prstGeom>
        </p:spPr>
      </p:pic>
    </p:spTree>
    <p:extLst>
      <p:ext uri="{BB962C8B-B14F-4D97-AF65-F5344CB8AC3E}">
        <p14:creationId xmlns:p14="http://schemas.microsoft.com/office/powerpoint/2010/main" val="3946971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BFCC4E-1B8E-744F-B596-5C3196E290CC}"/>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dirty="0">
                <a:solidFill>
                  <a:srgbClr val="FFFFFF"/>
                </a:solidFill>
              </a:rPr>
              <a:t>Overfitting and Regularization</a:t>
            </a:r>
          </a:p>
        </p:txBody>
      </p:sp>
    </p:spTree>
    <p:extLst>
      <p:ext uri="{BB962C8B-B14F-4D97-AF65-F5344CB8AC3E}">
        <p14:creationId xmlns:p14="http://schemas.microsoft.com/office/powerpoint/2010/main" val="3208512733"/>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EB9B21-B1A7-4648-98E2-01B90D87B992}"/>
              </a:ext>
            </a:extLst>
          </p:cNvPr>
          <p:cNvSpPr>
            <a:spLocks noGrp="1"/>
          </p:cNvSpPr>
          <p:nvPr>
            <p:ph type="title"/>
          </p:nvPr>
        </p:nvSpPr>
        <p:spPr/>
        <p:txBody>
          <a:bodyPr/>
          <a:lstStyle/>
          <a:p>
            <a:r>
              <a:rPr lang="en-US" dirty="0"/>
              <a:t>Overfitting</a:t>
            </a:r>
          </a:p>
        </p:txBody>
      </p:sp>
      <p:pic>
        <p:nvPicPr>
          <p:cNvPr id="7" name="Picture 6">
            <a:extLst>
              <a:ext uri="{FF2B5EF4-FFF2-40B4-BE49-F238E27FC236}">
                <a16:creationId xmlns:a16="http://schemas.microsoft.com/office/drawing/2014/main" id="{0C0F6513-AACE-5940-A613-85A91F65891E}"/>
              </a:ext>
            </a:extLst>
          </p:cNvPr>
          <p:cNvPicPr>
            <a:picLocks noChangeAspect="1"/>
          </p:cNvPicPr>
          <p:nvPr/>
        </p:nvPicPr>
        <p:blipFill>
          <a:blip r:embed="rId2"/>
          <a:stretch>
            <a:fillRect/>
          </a:stretch>
        </p:blipFill>
        <p:spPr>
          <a:xfrm>
            <a:off x="546656" y="2011845"/>
            <a:ext cx="11159648" cy="3872120"/>
          </a:xfrm>
          <a:prstGeom prst="rect">
            <a:avLst/>
          </a:prstGeom>
        </p:spPr>
      </p:pic>
    </p:spTree>
    <p:extLst>
      <p:ext uri="{BB962C8B-B14F-4D97-AF65-F5344CB8AC3E}">
        <p14:creationId xmlns:p14="http://schemas.microsoft.com/office/powerpoint/2010/main" val="1776691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5434-F9C5-164F-9FC3-6FA899DBD4EC}"/>
              </a:ext>
            </a:extLst>
          </p:cNvPr>
          <p:cNvSpPr>
            <a:spLocks noGrp="1"/>
          </p:cNvSpPr>
          <p:nvPr>
            <p:ph type="title"/>
          </p:nvPr>
        </p:nvSpPr>
        <p:spPr>
          <a:xfrm>
            <a:off x="1097280" y="286603"/>
            <a:ext cx="10058400" cy="1450757"/>
          </a:xfrm>
        </p:spPr>
        <p:txBody>
          <a:bodyPr/>
          <a:lstStyle/>
          <a:p>
            <a:r>
              <a:rPr lang="en-US" dirty="0"/>
              <a:t>Measuring the ‘fit’: training vs test data</a:t>
            </a:r>
          </a:p>
        </p:txBody>
      </p:sp>
      <p:sp>
        <p:nvSpPr>
          <p:cNvPr id="4" name="TextBox 3">
            <a:extLst>
              <a:ext uri="{FF2B5EF4-FFF2-40B4-BE49-F238E27FC236}">
                <a16:creationId xmlns:a16="http://schemas.microsoft.com/office/drawing/2014/main" id="{07A98922-0096-7A40-8937-6EE83A371856}"/>
              </a:ext>
            </a:extLst>
          </p:cNvPr>
          <p:cNvSpPr txBox="1"/>
          <p:nvPr/>
        </p:nvSpPr>
        <p:spPr>
          <a:xfrm>
            <a:off x="748748" y="1916302"/>
            <a:ext cx="10406932" cy="4708981"/>
          </a:xfrm>
          <a:prstGeom prst="rect">
            <a:avLst/>
          </a:prstGeom>
          <a:noFill/>
        </p:spPr>
        <p:txBody>
          <a:bodyPr wrap="square" rtlCol="0">
            <a:spAutoFit/>
          </a:bodyPr>
          <a:lstStyle/>
          <a:p>
            <a:pPr algn="ctr"/>
            <a:r>
              <a:rPr lang="en-US" sz="3000" dirty="0"/>
              <a:t>The real goal is </a:t>
            </a:r>
            <a:r>
              <a:rPr lang="en-US" sz="3000" b="1" dirty="0"/>
              <a:t>predictive power</a:t>
            </a:r>
            <a:r>
              <a:rPr lang="en-US" sz="3000" dirty="0"/>
              <a:t> not just loss on training data</a:t>
            </a:r>
          </a:p>
          <a:p>
            <a:pPr algn="ctr"/>
            <a:endParaRPr lang="en-US" sz="3000" b="1" dirty="0"/>
          </a:p>
          <a:p>
            <a:pPr algn="ctr"/>
            <a:r>
              <a:rPr lang="en-US" sz="3000" dirty="0"/>
              <a:t>To do this, we randomly reserve a portion of </a:t>
            </a:r>
            <a:r>
              <a:rPr lang="en-US" sz="3000" b="1" dirty="0"/>
              <a:t>training</a:t>
            </a:r>
            <a:r>
              <a:rPr lang="en-US" sz="3000" dirty="0"/>
              <a:t> data and anonymize the target/output data to create </a:t>
            </a:r>
            <a:r>
              <a:rPr lang="en-US" sz="3000" b="1" dirty="0"/>
              <a:t>test </a:t>
            </a:r>
            <a:r>
              <a:rPr lang="en-US" sz="3000" dirty="0"/>
              <a:t>data.</a:t>
            </a:r>
          </a:p>
          <a:p>
            <a:pPr algn="ctr"/>
            <a:endParaRPr lang="en-US" sz="3000" dirty="0"/>
          </a:p>
          <a:p>
            <a:pPr algn="ctr"/>
            <a:r>
              <a:rPr lang="en-US" sz="3000" b="1" dirty="0"/>
              <a:t>Epoch (Training Cycle): </a:t>
            </a:r>
            <a:r>
              <a:rPr lang="en-US" sz="3000" dirty="0"/>
              <a:t>We train the network with the all of the training (minus the test) data (</a:t>
            </a:r>
            <a:r>
              <a:rPr lang="en-US" sz="3000" b="1" dirty="0"/>
              <a:t>epoch</a:t>
            </a:r>
            <a:r>
              <a:rPr lang="en-US" sz="3000" dirty="0"/>
              <a:t>). We separately evaluate the loss on the reserved test data. We repeat for many </a:t>
            </a:r>
            <a:r>
              <a:rPr lang="en-US" sz="3000" b="1" dirty="0"/>
              <a:t>epochs.</a:t>
            </a:r>
          </a:p>
          <a:p>
            <a:pPr algn="ctr"/>
            <a:endParaRPr lang="en-US" sz="3000" dirty="0"/>
          </a:p>
          <a:p>
            <a:pPr algn="ctr"/>
            <a:endParaRPr lang="en-US" sz="3000" dirty="0"/>
          </a:p>
        </p:txBody>
      </p:sp>
    </p:spTree>
    <p:extLst>
      <p:ext uri="{BB962C8B-B14F-4D97-AF65-F5344CB8AC3E}">
        <p14:creationId xmlns:p14="http://schemas.microsoft.com/office/powerpoint/2010/main" val="2447731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0C8B-C322-E946-A548-58D7BE270F8D}"/>
              </a:ext>
            </a:extLst>
          </p:cNvPr>
          <p:cNvSpPr>
            <a:spLocks noGrp="1"/>
          </p:cNvSpPr>
          <p:nvPr>
            <p:ph type="title"/>
          </p:nvPr>
        </p:nvSpPr>
        <p:spPr/>
        <p:txBody>
          <a:bodyPr/>
          <a:lstStyle/>
          <a:p>
            <a:r>
              <a:rPr lang="en-US" dirty="0"/>
              <a:t>Large vs Small Networks</a:t>
            </a:r>
          </a:p>
        </p:txBody>
      </p:sp>
      <p:sp>
        <p:nvSpPr>
          <p:cNvPr id="5" name="TextBox 4">
            <a:extLst>
              <a:ext uri="{FF2B5EF4-FFF2-40B4-BE49-F238E27FC236}">
                <a16:creationId xmlns:a16="http://schemas.microsoft.com/office/drawing/2014/main" id="{E8615939-4AD8-DD49-95BA-E57E4361A694}"/>
              </a:ext>
            </a:extLst>
          </p:cNvPr>
          <p:cNvSpPr txBox="1"/>
          <p:nvPr/>
        </p:nvSpPr>
        <p:spPr>
          <a:xfrm>
            <a:off x="317351" y="2055838"/>
            <a:ext cx="6257677" cy="1631216"/>
          </a:xfrm>
          <a:prstGeom prst="rect">
            <a:avLst/>
          </a:prstGeom>
          <a:noFill/>
        </p:spPr>
        <p:txBody>
          <a:bodyPr wrap="square" rtlCol="0">
            <a:spAutoFit/>
          </a:bodyPr>
          <a:lstStyle/>
          <a:p>
            <a:r>
              <a:rPr lang="en-US" sz="2500" b="1" dirty="0"/>
              <a:t>Large networks:</a:t>
            </a:r>
          </a:p>
          <a:p>
            <a:pPr marL="285750" indent="-285750">
              <a:buFont typeface="Arial" panose="020B0604020202020204" pitchFamily="34" charset="0"/>
              <a:buChar char="•"/>
            </a:pPr>
            <a:r>
              <a:rPr lang="en-US" sz="2500" dirty="0"/>
              <a:t>Computationally expensive</a:t>
            </a:r>
          </a:p>
          <a:p>
            <a:pPr marL="285750" indent="-285750">
              <a:buFont typeface="Arial" panose="020B0604020202020204" pitchFamily="34" charset="0"/>
              <a:buChar char="•"/>
            </a:pPr>
            <a:r>
              <a:rPr lang="en-US" sz="2500" dirty="0"/>
              <a:t>Richer features</a:t>
            </a:r>
          </a:p>
          <a:p>
            <a:pPr marL="285750" indent="-285750">
              <a:buFont typeface="Arial" panose="020B0604020202020204" pitchFamily="34" charset="0"/>
              <a:buChar char="•"/>
            </a:pPr>
            <a:r>
              <a:rPr lang="en-US" sz="2500" dirty="0"/>
              <a:t>Prone to overfitting</a:t>
            </a:r>
          </a:p>
        </p:txBody>
      </p:sp>
      <p:sp>
        <p:nvSpPr>
          <p:cNvPr id="6" name="TextBox 5">
            <a:extLst>
              <a:ext uri="{FF2B5EF4-FFF2-40B4-BE49-F238E27FC236}">
                <a16:creationId xmlns:a16="http://schemas.microsoft.com/office/drawing/2014/main" id="{8B3C3A88-4EC9-D546-B666-0F28872A746C}"/>
              </a:ext>
            </a:extLst>
          </p:cNvPr>
          <p:cNvSpPr txBox="1"/>
          <p:nvPr/>
        </p:nvSpPr>
        <p:spPr>
          <a:xfrm>
            <a:off x="7894476" y="2211683"/>
            <a:ext cx="3812651" cy="1631216"/>
          </a:xfrm>
          <a:prstGeom prst="rect">
            <a:avLst/>
          </a:prstGeom>
          <a:noFill/>
        </p:spPr>
        <p:txBody>
          <a:bodyPr wrap="square" rtlCol="0">
            <a:spAutoFit/>
          </a:bodyPr>
          <a:lstStyle/>
          <a:p>
            <a:r>
              <a:rPr lang="en-US" sz="2500" b="1" dirty="0"/>
              <a:t>Small networks:</a:t>
            </a:r>
          </a:p>
          <a:p>
            <a:pPr marL="285750" indent="-285750">
              <a:buFont typeface="Arial" panose="020B0604020202020204" pitchFamily="34" charset="0"/>
              <a:buChar char="•"/>
            </a:pPr>
            <a:r>
              <a:rPr lang="en-US" sz="2500" dirty="0"/>
              <a:t>Computationally cheap</a:t>
            </a:r>
          </a:p>
          <a:p>
            <a:pPr marL="285750" indent="-285750">
              <a:buFont typeface="Arial" panose="020B0604020202020204" pitchFamily="34" charset="0"/>
              <a:buChar char="•"/>
            </a:pPr>
            <a:r>
              <a:rPr lang="en-US" sz="2500" dirty="0"/>
              <a:t>‘flat’ features</a:t>
            </a:r>
          </a:p>
          <a:p>
            <a:pPr marL="285750" indent="-285750">
              <a:buFont typeface="Arial" panose="020B0604020202020204" pitchFamily="34" charset="0"/>
              <a:buChar char="•"/>
            </a:pPr>
            <a:r>
              <a:rPr lang="en-US" sz="2500" dirty="0"/>
              <a:t>Prone to underfitting</a:t>
            </a:r>
          </a:p>
        </p:txBody>
      </p:sp>
      <p:pic>
        <p:nvPicPr>
          <p:cNvPr id="8" name="Picture 7">
            <a:extLst>
              <a:ext uri="{FF2B5EF4-FFF2-40B4-BE49-F238E27FC236}">
                <a16:creationId xmlns:a16="http://schemas.microsoft.com/office/drawing/2014/main" id="{8817E6FB-784F-F943-AF7A-D27ED6E3492D}"/>
              </a:ext>
            </a:extLst>
          </p:cNvPr>
          <p:cNvPicPr>
            <a:picLocks noChangeAspect="1"/>
          </p:cNvPicPr>
          <p:nvPr/>
        </p:nvPicPr>
        <p:blipFill>
          <a:blip r:embed="rId2"/>
          <a:stretch>
            <a:fillRect/>
          </a:stretch>
        </p:blipFill>
        <p:spPr>
          <a:xfrm>
            <a:off x="915180" y="3859887"/>
            <a:ext cx="3128343" cy="2416256"/>
          </a:xfrm>
          <a:prstGeom prst="rect">
            <a:avLst/>
          </a:prstGeom>
        </p:spPr>
      </p:pic>
      <p:pic>
        <p:nvPicPr>
          <p:cNvPr id="9" name="Picture 8">
            <a:extLst>
              <a:ext uri="{FF2B5EF4-FFF2-40B4-BE49-F238E27FC236}">
                <a16:creationId xmlns:a16="http://schemas.microsoft.com/office/drawing/2014/main" id="{E2DF23CD-1173-AE46-972F-37E5C0CA2CDF}"/>
              </a:ext>
            </a:extLst>
          </p:cNvPr>
          <p:cNvPicPr>
            <a:picLocks noChangeAspect="1"/>
          </p:cNvPicPr>
          <p:nvPr/>
        </p:nvPicPr>
        <p:blipFill>
          <a:blip r:embed="rId3"/>
          <a:stretch>
            <a:fillRect/>
          </a:stretch>
        </p:blipFill>
        <p:spPr>
          <a:xfrm>
            <a:off x="7060758" y="3933556"/>
            <a:ext cx="3297753" cy="2268917"/>
          </a:xfrm>
          <a:prstGeom prst="rect">
            <a:avLst/>
          </a:prstGeom>
        </p:spPr>
      </p:pic>
    </p:spTree>
    <p:extLst>
      <p:ext uri="{BB962C8B-B14F-4D97-AF65-F5344CB8AC3E}">
        <p14:creationId xmlns:p14="http://schemas.microsoft.com/office/powerpoint/2010/main" val="3488305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0C8B-C322-E946-A548-58D7BE270F8D}"/>
              </a:ext>
            </a:extLst>
          </p:cNvPr>
          <p:cNvSpPr>
            <a:spLocks noGrp="1"/>
          </p:cNvSpPr>
          <p:nvPr>
            <p:ph type="title"/>
          </p:nvPr>
        </p:nvSpPr>
        <p:spPr/>
        <p:txBody>
          <a:bodyPr/>
          <a:lstStyle/>
          <a:p>
            <a:r>
              <a:rPr lang="en-US" dirty="0"/>
              <a:t>Large vs Small Networks</a:t>
            </a:r>
          </a:p>
        </p:txBody>
      </p:sp>
      <p:sp>
        <p:nvSpPr>
          <p:cNvPr id="5" name="TextBox 4">
            <a:extLst>
              <a:ext uri="{FF2B5EF4-FFF2-40B4-BE49-F238E27FC236}">
                <a16:creationId xmlns:a16="http://schemas.microsoft.com/office/drawing/2014/main" id="{E8615939-4AD8-DD49-95BA-E57E4361A694}"/>
              </a:ext>
            </a:extLst>
          </p:cNvPr>
          <p:cNvSpPr txBox="1"/>
          <p:nvPr/>
        </p:nvSpPr>
        <p:spPr>
          <a:xfrm>
            <a:off x="317351" y="2055838"/>
            <a:ext cx="6257677" cy="1631216"/>
          </a:xfrm>
          <a:prstGeom prst="rect">
            <a:avLst/>
          </a:prstGeom>
          <a:noFill/>
        </p:spPr>
        <p:txBody>
          <a:bodyPr wrap="square" rtlCol="0">
            <a:spAutoFit/>
          </a:bodyPr>
          <a:lstStyle/>
          <a:p>
            <a:r>
              <a:rPr lang="en-US" sz="2500" b="1" dirty="0"/>
              <a:t>Large networks:</a:t>
            </a:r>
          </a:p>
          <a:p>
            <a:pPr marL="285750" indent="-285750">
              <a:buFont typeface="Arial" panose="020B0604020202020204" pitchFamily="34" charset="0"/>
              <a:buChar char="•"/>
            </a:pPr>
            <a:r>
              <a:rPr lang="en-US" sz="2500" dirty="0"/>
              <a:t>Computationally expensive</a:t>
            </a:r>
          </a:p>
          <a:p>
            <a:pPr marL="285750" indent="-285750">
              <a:buFont typeface="Arial" panose="020B0604020202020204" pitchFamily="34" charset="0"/>
              <a:buChar char="•"/>
            </a:pPr>
            <a:r>
              <a:rPr lang="en-US" sz="2500" dirty="0"/>
              <a:t>Richer features</a:t>
            </a:r>
          </a:p>
          <a:p>
            <a:pPr marL="285750" indent="-285750">
              <a:buFont typeface="Arial" panose="020B0604020202020204" pitchFamily="34" charset="0"/>
              <a:buChar char="•"/>
            </a:pPr>
            <a:r>
              <a:rPr lang="en-US" sz="2500" dirty="0"/>
              <a:t>Prone to overfitting</a:t>
            </a:r>
          </a:p>
        </p:txBody>
      </p:sp>
      <p:sp>
        <p:nvSpPr>
          <p:cNvPr id="6" name="TextBox 5">
            <a:extLst>
              <a:ext uri="{FF2B5EF4-FFF2-40B4-BE49-F238E27FC236}">
                <a16:creationId xmlns:a16="http://schemas.microsoft.com/office/drawing/2014/main" id="{8B3C3A88-4EC9-D546-B666-0F28872A746C}"/>
              </a:ext>
            </a:extLst>
          </p:cNvPr>
          <p:cNvSpPr txBox="1"/>
          <p:nvPr/>
        </p:nvSpPr>
        <p:spPr>
          <a:xfrm>
            <a:off x="7894476" y="2211683"/>
            <a:ext cx="3812651" cy="1631216"/>
          </a:xfrm>
          <a:prstGeom prst="rect">
            <a:avLst/>
          </a:prstGeom>
          <a:noFill/>
        </p:spPr>
        <p:txBody>
          <a:bodyPr wrap="square" rtlCol="0">
            <a:spAutoFit/>
          </a:bodyPr>
          <a:lstStyle/>
          <a:p>
            <a:r>
              <a:rPr lang="en-US" sz="2500" b="1" dirty="0"/>
              <a:t>Small networks:</a:t>
            </a:r>
          </a:p>
          <a:p>
            <a:pPr marL="285750" indent="-285750">
              <a:buFont typeface="Arial" panose="020B0604020202020204" pitchFamily="34" charset="0"/>
              <a:buChar char="•"/>
            </a:pPr>
            <a:r>
              <a:rPr lang="en-US" sz="2500" dirty="0"/>
              <a:t>Computationally cheap</a:t>
            </a:r>
          </a:p>
          <a:p>
            <a:pPr marL="285750" indent="-285750">
              <a:buFont typeface="Arial" panose="020B0604020202020204" pitchFamily="34" charset="0"/>
              <a:buChar char="•"/>
            </a:pPr>
            <a:r>
              <a:rPr lang="en-US" sz="2500" dirty="0"/>
              <a:t>‘flat’ features</a:t>
            </a:r>
          </a:p>
          <a:p>
            <a:pPr marL="285750" indent="-285750">
              <a:buFont typeface="Arial" panose="020B0604020202020204" pitchFamily="34" charset="0"/>
              <a:buChar char="•"/>
            </a:pPr>
            <a:r>
              <a:rPr lang="en-US" sz="2500" dirty="0"/>
              <a:t>Prone to underfitting</a:t>
            </a:r>
          </a:p>
        </p:txBody>
      </p:sp>
      <p:pic>
        <p:nvPicPr>
          <p:cNvPr id="8" name="Picture 7">
            <a:extLst>
              <a:ext uri="{FF2B5EF4-FFF2-40B4-BE49-F238E27FC236}">
                <a16:creationId xmlns:a16="http://schemas.microsoft.com/office/drawing/2014/main" id="{8817E6FB-784F-F943-AF7A-D27ED6E3492D}"/>
              </a:ext>
            </a:extLst>
          </p:cNvPr>
          <p:cNvPicPr>
            <a:picLocks noChangeAspect="1"/>
          </p:cNvPicPr>
          <p:nvPr/>
        </p:nvPicPr>
        <p:blipFill>
          <a:blip r:embed="rId2"/>
          <a:stretch>
            <a:fillRect/>
          </a:stretch>
        </p:blipFill>
        <p:spPr>
          <a:xfrm>
            <a:off x="915180" y="3859887"/>
            <a:ext cx="3128343" cy="2416256"/>
          </a:xfrm>
          <a:prstGeom prst="rect">
            <a:avLst/>
          </a:prstGeom>
        </p:spPr>
      </p:pic>
      <p:pic>
        <p:nvPicPr>
          <p:cNvPr id="9" name="Picture 8">
            <a:extLst>
              <a:ext uri="{FF2B5EF4-FFF2-40B4-BE49-F238E27FC236}">
                <a16:creationId xmlns:a16="http://schemas.microsoft.com/office/drawing/2014/main" id="{E2DF23CD-1173-AE46-972F-37E5C0CA2CDF}"/>
              </a:ext>
            </a:extLst>
          </p:cNvPr>
          <p:cNvPicPr>
            <a:picLocks noChangeAspect="1"/>
          </p:cNvPicPr>
          <p:nvPr/>
        </p:nvPicPr>
        <p:blipFill>
          <a:blip r:embed="rId3"/>
          <a:stretch>
            <a:fillRect/>
          </a:stretch>
        </p:blipFill>
        <p:spPr>
          <a:xfrm>
            <a:off x="7060758" y="3933556"/>
            <a:ext cx="3297753" cy="2268917"/>
          </a:xfrm>
          <a:prstGeom prst="rect">
            <a:avLst/>
          </a:prstGeom>
        </p:spPr>
      </p:pic>
      <p:pic>
        <p:nvPicPr>
          <p:cNvPr id="7" name="Picture 6">
            <a:extLst>
              <a:ext uri="{FF2B5EF4-FFF2-40B4-BE49-F238E27FC236}">
                <a16:creationId xmlns:a16="http://schemas.microsoft.com/office/drawing/2014/main" id="{BC764535-29F9-C948-9A6B-17C9A32ED3FC}"/>
              </a:ext>
            </a:extLst>
          </p:cNvPr>
          <p:cNvPicPr>
            <a:picLocks noChangeAspect="1"/>
          </p:cNvPicPr>
          <p:nvPr/>
        </p:nvPicPr>
        <p:blipFill>
          <a:blip r:embed="rId4"/>
          <a:stretch>
            <a:fillRect/>
          </a:stretch>
        </p:blipFill>
        <p:spPr>
          <a:xfrm>
            <a:off x="4194290" y="2383691"/>
            <a:ext cx="3147269" cy="2348075"/>
          </a:xfrm>
          <a:prstGeom prst="rect">
            <a:avLst/>
          </a:prstGeom>
        </p:spPr>
      </p:pic>
      <p:sp>
        <p:nvSpPr>
          <p:cNvPr id="3" name="TextBox 2">
            <a:extLst>
              <a:ext uri="{FF2B5EF4-FFF2-40B4-BE49-F238E27FC236}">
                <a16:creationId xmlns:a16="http://schemas.microsoft.com/office/drawing/2014/main" id="{A26F49B7-A4D7-1240-AD3C-A3AE54F7193F}"/>
              </a:ext>
            </a:extLst>
          </p:cNvPr>
          <p:cNvSpPr txBox="1"/>
          <p:nvPr/>
        </p:nvSpPr>
        <p:spPr>
          <a:xfrm>
            <a:off x="4328853" y="1737360"/>
            <a:ext cx="3147269" cy="646331"/>
          </a:xfrm>
          <a:prstGeom prst="rect">
            <a:avLst/>
          </a:prstGeom>
          <a:noFill/>
        </p:spPr>
        <p:txBody>
          <a:bodyPr wrap="square" rtlCol="0">
            <a:spAutoFit/>
          </a:bodyPr>
          <a:lstStyle/>
          <a:p>
            <a:pPr algn="ctr"/>
            <a:r>
              <a:rPr lang="en-US" b="1" dirty="0"/>
              <a:t>Architecture impacts best learning rate</a:t>
            </a:r>
            <a:endParaRPr lang="en-US" dirty="0"/>
          </a:p>
        </p:txBody>
      </p:sp>
    </p:spTree>
    <p:extLst>
      <p:ext uri="{BB962C8B-B14F-4D97-AF65-F5344CB8AC3E}">
        <p14:creationId xmlns:p14="http://schemas.microsoft.com/office/powerpoint/2010/main" val="1318838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5EA2-4976-D64A-B687-5DB0395E9149}"/>
              </a:ext>
            </a:extLst>
          </p:cNvPr>
          <p:cNvSpPr>
            <a:spLocks noGrp="1"/>
          </p:cNvSpPr>
          <p:nvPr>
            <p:ph type="title"/>
          </p:nvPr>
        </p:nvSpPr>
        <p:spPr/>
        <p:txBody>
          <a:bodyPr/>
          <a:lstStyle/>
          <a:p>
            <a:r>
              <a:rPr lang="en-US" dirty="0"/>
              <a:t>Regularization</a:t>
            </a:r>
          </a:p>
        </p:txBody>
      </p:sp>
      <p:sp>
        <p:nvSpPr>
          <p:cNvPr id="4" name="TextBox 3">
            <a:extLst>
              <a:ext uri="{FF2B5EF4-FFF2-40B4-BE49-F238E27FC236}">
                <a16:creationId xmlns:a16="http://schemas.microsoft.com/office/drawing/2014/main" id="{BC44D2A1-3EEE-FA41-81FC-BD7144792088}"/>
              </a:ext>
            </a:extLst>
          </p:cNvPr>
          <p:cNvSpPr txBox="1"/>
          <p:nvPr/>
        </p:nvSpPr>
        <p:spPr>
          <a:xfrm>
            <a:off x="779228" y="2524540"/>
            <a:ext cx="10376452" cy="2785378"/>
          </a:xfrm>
          <a:prstGeom prst="rect">
            <a:avLst/>
          </a:prstGeom>
          <a:noFill/>
        </p:spPr>
        <p:txBody>
          <a:bodyPr wrap="square" rtlCol="0">
            <a:spAutoFit/>
          </a:bodyPr>
          <a:lstStyle/>
          <a:p>
            <a:pPr algn="ctr"/>
            <a:r>
              <a:rPr lang="en-US" sz="3500" b="1" dirty="0"/>
              <a:t>Regularization</a:t>
            </a:r>
            <a:r>
              <a:rPr lang="en-US" sz="3500" dirty="0"/>
              <a:t> is a set of techniques to decrease model complexity</a:t>
            </a:r>
          </a:p>
          <a:p>
            <a:pPr algn="ctr"/>
            <a:endParaRPr lang="en-US" sz="3500" b="1" dirty="0"/>
          </a:p>
          <a:p>
            <a:pPr algn="ctr"/>
            <a:endParaRPr lang="en-US" sz="3500" b="1" dirty="0"/>
          </a:p>
          <a:p>
            <a:pPr algn="ctr"/>
            <a:r>
              <a:rPr lang="en-US" sz="3500" b="1" dirty="0"/>
              <a:t>Regularization</a:t>
            </a:r>
            <a:r>
              <a:rPr lang="en-US" sz="3500" dirty="0"/>
              <a:t> helps prevent model overfitting</a:t>
            </a:r>
            <a:endParaRPr lang="en-US" sz="3500" b="1" dirty="0"/>
          </a:p>
        </p:txBody>
      </p:sp>
    </p:spTree>
    <p:extLst>
      <p:ext uri="{BB962C8B-B14F-4D97-AF65-F5344CB8AC3E}">
        <p14:creationId xmlns:p14="http://schemas.microsoft.com/office/powerpoint/2010/main" val="3976099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8B62-1AA2-804D-A774-7E39CC93342B}"/>
              </a:ext>
            </a:extLst>
          </p:cNvPr>
          <p:cNvSpPr>
            <a:spLocks noGrp="1"/>
          </p:cNvSpPr>
          <p:nvPr>
            <p:ph type="title"/>
          </p:nvPr>
        </p:nvSpPr>
        <p:spPr/>
        <p:txBody>
          <a:bodyPr/>
          <a:lstStyle/>
          <a:p>
            <a:r>
              <a:rPr lang="en-US" dirty="0"/>
              <a:t>Regularization: Dropout</a:t>
            </a:r>
          </a:p>
        </p:txBody>
      </p:sp>
      <p:sp>
        <p:nvSpPr>
          <p:cNvPr id="4" name="Rectangle 3">
            <a:extLst>
              <a:ext uri="{FF2B5EF4-FFF2-40B4-BE49-F238E27FC236}">
                <a16:creationId xmlns:a16="http://schemas.microsoft.com/office/drawing/2014/main" id="{27857F33-67CC-974B-A1C4-43254BF189D2}"/>
              </a:ext>
            </a:extLst>
          </p:cNvPr>
          <p:cNvSpPr/>
          <p:nvPr/>
        </p:nvSpPr>
        <p:spPr>
          <a:xfrm>
            <a:off x="743446" y="1836572"/>
            <a:ext cx="10412234" cy="861774"/>
          </a:xfrm>
          <a:prstGeom prst="rect">
            <a:avLst/>
          </a:prstGeom>
        </p:spPr>
        <p:txBody>
          <a:bodyPr wrap="square">
            <a:spAutoFit/>
          </a:bodyPr>
          <a:lstStyle/>
          <a:p>
            <a:pPr algn="ctr"/>
            <a:r>
              <a:rPr lang="en-US" sz="2500" b="1" dirty="0"/>
              <a:t>Dropout</a:t>
            </a:r>
            <a:r>
              <a:rPr lang="en-US" sz="2500" dirty="0"/>
              <a:t> is when you randomly ‘destroy’ the activation function of some neurons on each epoch</a:t>
            </a:r>
          </a:p>
        </p:txBody>
      </p:sp>
      <p:grpSp>
        <p:nvGrpSpPr>
          <p:cNvPr id="5" name="Group 4">
            <a:extLst>
              <a:ext uri="{FF2B5EF4-FFF2-40B4-BE49-F238E27FC236}">
                <a16:creationId xmlns:a16="http://schemas.microsoft.com/office/drawing/2014/main" id="{5F304665-D4BA-2549-B920-9A45B394326E}"/>
              </a:ext>
            </a:extLst>
          </p:cNvPr>
          <p:cNvGrpSpPr/>
          <p:nvPr/>
        </p:nvGrpSpPr>
        <p:grpSpPr>
          <a:xfrm>
            <a:off x="5560092" y="2982647"/>
            <a:ext cx="4808929" cy="3066496"/>
            <a:chOff x="3737114" y="1880232"/>
            <a:chExt cx="4330147" cy="2759851"/>
          </a:xfrm>
        </p:grpSpPr>
        <p:sp>
          <p:nvSpPr>
            <p:cNvPr id="6" name="Oval 5">
              <a:extLst>
                <a:ext uri="{FF2B5EF4-FFF2-40B4-BE49-F238E27FC236}">
                  <a16:creationId xmlns:a16="http://schemas.microsoft.com/office/drawing/2014/main" id="{E83CF644-7DFC-A64E-BCD1-B94DD4CAC5EE}"/>
                </a:ext>
              </a:extLst>
            </p:cNvPr>
            <p:cNvSpPr/>
            <p:nvPr/>
          </p:nvSpPr>
          <p:spPr>
            <a:xfrm>
              <a:off x="3737114" y="2262391"/>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F98DFF-49FB-7744-9BF1-4DA70E969843}"/>
                </a:ext>
              </a:extLst>
            </p:cNvPr>
            <p:cNvSpPr/>
            <p:nvPr/>
          </p:nvSpPr>
          <p:spPr>
            <a:xfrm>
              <a:off x="3737114" y="3029692"/>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FB6313A-F50B-D448-9ADF-5F5E0D2A534F}"/>
                </a:ext>
              </a:extLst>
            </p:cNvPr>
            <p:cNvSpPr/>
            <p:nvPr/>
          </p:nvSpPr>
          <p:spPr>
            <a:xfrm>
              <a:off x="3737114" y="3796993"/>
              <a:ext cx="457200" cy="4572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9A1E63F-60AF-7145-991D-1E7905965013}"/>
                </a:ext>
              </a:extLst>
            </p:cNvPr>
            <p:cNvSpPr/>
            <p:nvPr/>
          </p:nvSpPr>
          <p:spPr>
            <a:xfrm>
              <a:off x="5042453" y="1880232"/>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9C72F751-804D-494D-AF82-3E488383213E}"/>
                </a:ext>
              </a:extLst>
            </p:cNvPr>
            <p:cNvSpPr/>
            <p:nvPr/>
          </p:nvSpPr>
          <p:spPr>
            <a:xfrm>
              <a:off x="5042453" y="264753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EDCD7DEF-B119-9449-B850-9AC4B4416C31}"/>
                </a:ext>
              </a:extLst>
            </p:cNvPr>
            <p:cNvSpPr/>
            <p:nvPr/>
          </p:nvSpPr>
          <p:spPr>
            <a:xfrm>
              <a:off x="5042453" y="3414834"/>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064739E-DF49-CE4E-8C8B-5EA1AF137AAB}"/>
                </a:ext>
              </a:extLst>
            </p:cNvPr>
            <p:cNvSpPr/>
            <p:nvPr/>
          </p:nvSpPr>
          <p:spPr>
            <a:xfrm>
              <a:off x="5042453" y="4181639"/>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BBA837C-D56D-D44D-8F22-9227BBC1DE41}"/>
                </a:ext>
              </a:extLst>
            </p:cNvPr>
            <p:cNvSpPr/>
            <p:nvPr/>
          </p:nvSpPr>
          <p:spPr>
            <a:xfrm>
              <a:off x="6440557" y="1881476"/>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8394FCA4-6A96-6C4B-AED8-CA94CD32222C}"/>
                </a:ext>
              </a:extLst>
            </p:cNvPr>
            <p:cNvSpPr/>
            <p:nvPr/>
          </p:nvSpPr>
          <p:spPr>
            <a:xfrm>
              <a:off x="6440557" y="2648777"/>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A533E198-515E-BB4A-BDC9-15E535A8C2B2}"/>
                </a:ext>
              </a:extLst>
            </p:cNvPr>
            <p:cNvSpPr/>
            <p:nvPr/>
          </p:nvSpPr>
          <p:spPr>
            <a:xfrm>
              <a:off x="6440557" y="3416078"/>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282FD73C-A95F-A847-B7B8-6809DEF9954A}"/>
                </a:ext>
              </a:extLst>
            </p:cNvPr>
            <p:cNvSpPr/>
            <p:nvPr/>
          </p:nvSpPr>
          <p:spPr>
            <a:xfrm>
              <a:off x="6440557" y="4182883"/>
              <a:ext cx="457200" cy="457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B7DD29B5-9346-CD4C-A8AD-04EC277E7C95}"/>
                </a:ext>
              </a:extLst>
            </p:cNvPr>
            <p:cNvSpPr/>
            <p:nvPr/>
          </p:nvSpPr>
          <p:spPr>
            <a:xfrm>
              <a:off x="7610061" y="3165611"/>
              <a:ext cx="457200" cy="457200"/>
            </a:xfrm>
            <a:prstGeom prst="ellipse">
              <a:avLst/>
            </a:prstGeom>
            <a:solidFill>
              <a:srgbClr val="9F42E2"/>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010A253-85D0-3F45-B9EF-95D538726657}"/>
                </a:ext>
              </a:extLst>
            </p:cNvPr>
            <p:cNvCxnSpPr>
              <a:cxnSpLocks/>
              <a:stCxn id="6" idx="6"/>
              <a:endCxn id="9" idx="2"/>
            </p:cNvCxnSpPr>
            <p:nvPr/>
          </p:nvCxnSpPr>
          <p:spPr>
            <a:xfrm flipV="1">
              <a:off x="4194314" y="210883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0A2A214-A82F-E342-BCDE-53DA1EE03242}"/>
                </a:ext>
              </a:extLst>
            </p:cNvPr>
            <p:cNvCxnSpPr>
              <a:stCxn id="7" idx="6"/>
              <a:endCxn id="9" idx="2"/>
            </p:cNvCxnSpPr>
            <p:nvPr/>
          </p:nvCxnSpPr>
          <p:spPr>
            <a:xfrm flipV="1">
              <a:off x="4194314" y="210883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0472DD4-A15D-4C40-B129-3F6907DF6A4A}"/>
                </a:ext>
              </a:extLst>
            </p:cNvPr>
            <p:cNvCxnSpPr>
              <a:cxnSpLocks/>
              <a:stCxn id="8" idx="6"/>
              <a:endCxn id="9" idx="2"/>
            </p:cNvCxnSpPr>
            <p:nvPr/>
          </p:nvCxnSpPr>
          <p:spPr>
            <a:xfrm flipV="1">
              <a:off x="4194314" y="2108832"/>
              <a:ext cx="848139" cy="1916761"/>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6B93878-3BBE-A340-B426-74DA86FB37E6}"/>
                </a:ext>
              </a:extLst>
            </p:cNvPr>
            <p:cNvCxnSpPr>
              <a:cxnSpLocks/>
            </p:cNvCxnSpPr>
            <p:nvPr/>
          </p:nvCxnSpPr>
          <p:spPr>
            <a:xfrm flipV="1">
              <a:off x="4205909" y="2838612"/>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3A40DA8-022B-EE45-AE16-D169ABEB0B08}"/>
                </a:ext>
              </a:extLst>
            </p:cNvPr>
            <p:cNvCxnSpPr/>
            <p:nvPr/>
          </p:nvCxnSpPr>
          <p:spPr>
            <a:xfrm flipV="1">
              <a:off x="4205909" y="2838612"/>
              <a:ext cx="848139" cy="114946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1BAC041-7BB3-B546-AE8F-0A05DB73F916}"/>
                </a:ext>
              </a:extLst>
            </p:cNvPr>
            <p:cNvCxnSpPr>
              <a:cxnSpLocks/>
              <a:stCxn id="6" idx="6"/>
            </p:cNvCxnSpPr>
            <p:nvPr/>
          </p:nvCxnSpPr>
          <p:spPr>
            <a:xfrm>
              <a:off x="4194314" y="2490991"/>
              <a:ext cx="859734" cy="34762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9C1AD73-4C47-9849-8BC2-741EC25A6253}"/>
                </a:ext>
              </a:extLst>
            </p:cNvPr>
            <p:cNvCxnSpPr>
              <a:cxnSpLocks/>
              <a:stCxn id="6" idx="6"/>
            </p:cNvCxnSpPr>
            <p:nvPr/>
          </p:nvCxnSpPr>
          <p:spPr>
            <a:xfrm>
              <a:off x="4194314" y="2490991"/>
              <a:ext cx="838201" cy="191676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16733DA-3694-4A4E-AB20-399E64CC050D}"/>
                </a:ext>
              </a:extLst>
            </p:cNvPr>
            <p:cNvCxnSpPr>
              <a:cxnSpLocks/>
              <a:stCxn id="7" idx="6"/>
            </p:cNvCxnSpPr>
            <p:nvPr/>
          </p:nvCxnSpPr>
          <p:spPr>
            <a:xfrm>
              <a:off x="4194314" y="3258292"/>
              <a:ext cx="857871" cy="1171574"/>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FD30737-6D85-384E-885F-94E23B858400}"/>
                </a:ext>
              </a:extLst>
            </p:cNvPr>
            <p:cNvCxnSpPr>
              <a:cxnSpLocks/>
              <a:stCxn id="8" idx="6"/>
            </p:cNvCxnSpPr>
            <p:nvPr/>
          </p:nvCxnSpPr>
          <p:spPr>
            <a:xfrm>
              <a:off x="4194314" y="4025593"/>
              <a:ext cx="851450" cy="38091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3C43234-926E-FD49-97DB-8D6DD20CED63}"/>
                </a:ext>
              </a:extLst>
            </p:cNvPr>
            <p:cNvCxnSpPr>
              <a:stCxn id="8" idx="6"/>
              <a:endCxn id="11" idx="2"/>
            </p:cNvCxnSpPr>
            <p:nvPr/>
          </p:nvCxnSpPr>
          <p:spPr>
            <a:xfrm flipV="1">
              <a:off x="4194314" y="3643434"/>
              <a:ext cx="848139" cy="382159"/>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CCA238-9C9E-A84D-8087-32452AF89455}"/>
                </a:ext>
              </a:extLst>
            </p:cNvPr>
            <p:cNvCxnSpPr>
              <a:stCxn id="7" idx="6"/>
              <a:endCxn id="11" idx="2"/>
            </p:cNvCxnSpPr>
            <p:nvPr/>
          </p:nvCxnSpPr>
          <p:spPr>
            <a:xfrm>
              <a:off x="4194314" y="3258292"/>
              <a:ext cx="848139" cy="385142"/>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682C180-A173-FD45-8827-0F1747E92161}"/>
                </a:ext>
              </a:extLst>
            </p:cNvPr>
            <p:cNvCxnSpPr>
              <a:stCxn id="9" idx="6"/>
              <a:endCxn id="13" idx="2"/>
            </p:cNvCxnSpPr>
            <p:nvPr/>
          </p:nvCxnSpPr>
          <p:spPr>
            <a:xfrm>
              <a:off x="5499653" y="2108832"/>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403DB88-46DE-B145-BB02-55658B786C3E}"/>
                </a:ext>
              </a:extLst>
            </p:cNvPr>
            <p:cNvCxnSpPr>
              <a:cxnSpLocks/>
              <a:stCxn id="9" idx="6"/>
              <a:endCxn id="14" idx="2"/>
            </p:cNvCxnSpPr>
            <p:nvPr/>
          </p:nvCxnSpPr>
          <p:spPr>
            <a:xfrm>
              <a:off x="5499653" y="2108832"/>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B86ED451-C8E7-604E-93C5-7EE5653E0684}"/>
                </a:ext>
              </a:extLst>
            </p:cNvPr>
            <p:cNvCxnSpPr>
              <a:cxnSpLocks/>
              <a:stCxn id="9" idx="6"/>
              <a:endCxn id="15" idx="2"/>
            </p:cNvCxnSpPr>
            <p:nvPr/>
          </p:nvCxnSpPr>
          <p:spPr>
            <a:xfrm>
              <a:off x="5499653" y="2108832"/>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6E21B84-2C36-B64D-A6CF-E773D890600F}"/>
                </a:ext>
              </a:extLst>
            </p:cNvPr>
            <p:cNvCxnSpPr>
              <a:cxnSpLocks/>
              <a:stCxn id="9" idx="6"/>
              <a:endCxn id="16" idx="2"/>
            </p:cNvCxnSpPr>
            <p:nvPr/>
          </p:nvCxnSpPr>
          <p:spPr>
            <a:xfrm>
              <a:off x="5499653" y="2108832"/>
              <a:ext cx="940904" cy="2302651"/>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7CA088F-CD66-9742-9953-093141A0C237}"/>
                </a:ext>
              </a:extLst>
            </p:cNvPr>
            <p:cNvCxnSpPr/>
            <p:nvPr/>
          </p:nvCxnSpPr>
          <p:spPr>
            <a:xfrm>
              <a:off x="5522637" y="285426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F216659-DBAD-8640-BC48-7DD3DAA52E26}"/>
                </a:ext>
              </a:extLst>
            </p:cNvPr>
            <p:cNvCxnSpPr>
              <a:cxnSpLocks/>
            </p:cNvCxnSpPr>
            <p:nvPr/>
          </p:nvCxnSpPr>
          <p:spPr>
            <a:xfrm>
              <a:off x="5522637" y="285426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AEE4A96-1F6B-1D4E-8454-77FA112721F5}"/>
                </a:ext>
              </a:extLst>
            </p:cNvPr>
            <p:cNvCxnSpPr>
              <a:cxnSpLocks/>
            </p:cNvCxnSpPr>
            <p:nvPr/>
          </p:nvCxnSpPr>
          <p:spPr>
            <a:xfrm>
              <a:off x="5522637" y="2854266"/>
              <a:ext cx="940904" cy="1535846"/>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05D6AB5-56C9-3647-8E17-24D3BAED7E25}"/>
                </a:ext>
              </a:extLst>
            </p:cNvPr>
            <p:cNvCxnSpPr>
              <a:cxnSpLocks/>
              <a:endCxn id="13" idx="2"/>
            </p:cNvCxnSpPr>
            <p:nvPr/>
          </p:nvCxnSpPr>
          <p:spPr>
            <a:xfrm flipV="1">
              <a:off x="5522637" y="2110076"/>
              <a:ext cx="917920" cy="74419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049E0DC-6B0D-9F4D-B47C-A49047645E9C}"/>
                </a:ext>
              </a:extLst>
            </p:cNvPr>
            <p:cNvCxnSpPr/>
            <p:nvPr/>
          </p:nvCxnSpPr>
          <p:spPr>
            <a:xfrm>
              <a:off x="5493232" y="3634986"/>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F45C1C9-BB12-1245-973A-8245AB2A39F2}"/>
                </a:ext>
              </a:extLst>
            </p:cNvPr>
            <p:cNvCxnSpPr>
              <a:cxnSpLocks/>
            </p:cNvCxnSpPr>
            <p:nvPr/>
          </p:nvCxnSpPr>
          <p:spPr>
            <a:xfrm>
              <a:off x="5493232" y="3634986"/>
              <a:ext cx="940904" cy="76854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391E74BC-BC9C-8345-AAD4-DA28A330B7F7}"/>
                </a:ext>
              </a:extLst>
            </p:cNvPr>
            <p:cNvCxnSpPr>
              <a:cxnSpLocks/>
              <a:endCxn id="14" idx="2"/>
            </p:cNvCxnSpPr>
            <p:nvPr/>
          </p:nvCxnSpPr>
          <p:spPr>
            <a:xfrm flipV="1">
              <a:off x="5493232" y="2877377"/>
              <a:ext cx="947325" cy="75761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94A06CD-9C93-5147-8363-1B826916C55A}"/>
                </a:ext>
              </a:extLst>
            </p:cNvPr>
            <p:cNvCxnSpPr>
              <a:cxnSpLocks/>
              <a:endCxn id="13" idx="2"/>
            </p:cNvCxnSpPr>
            <p:nvPr/>
          </p:nvCxnSpPr>
          <p:spPr>
            <a:xfrm flipV="1">
              <a:off x="5493232" y="2110076"/>
              <a:ext cx="947325" cy="1524912"/>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7FBEE4-96A3-014F-9EC6-764D487AAB95}"/>
                </a:ext>
              </a:extLst>
            </p:cNvPr>
            <p:cNvCxnSpPr>
              <a:cxnSpLocks/>
              <a:stCxn id="12" idx="6"/>
              <a:endCxn id="16" idx="2"/>
            </p:cNvCxnSpPr>
            <p:nvPr/>
          </p:nvCxnSpPr>
          <p:spPr>
            <a:xfrm>
              <a:off x="5499653" y="4410239"/>
              <a:ext cx="940904" cy="124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EF3B38C-FBF8-694E-9DB5-761804E33980}"/>
                </a:ext>
              </a:extLst>
            </p:cNvPr>
            <p:cNvCxnSpPr>
              <a:cxnSpLocks/>
              <a:stCxn id="12" idx="6"/>
              <a:endCxn id="15" idx="2"/>
            </p:cNvCxnSpPr>
            <p:nvPr/>
          </p:nvCxnSpPr>
          <p:spPr>
            <a:xfrm flipV="1">
              <a:off x="5499653" y="3644678"/>
              <a:ext cx="940904" cy="765561"/>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DC54774F-C670-B445-A2DB-2F6E640DFEFF}"/>
                </a:ext>
              </a:extLst>
            </p:cNvPr>
            <p:cNvCxnSpPr>
              <a:cxnSpLocks/>
              <a:stCxn id="12" idx="6"/>
              <a:endCxn id="14" idx="2"/>
            </p:cNvCxnSpPr>
            <p:nvPr/>
          </p:nvCxnSpPr>
          <p:spPr>
            <a:xfrm flipV="1">
              <a:off x="5499653" y="2877377"/>
              <a:ext cx="940904" cy="1532862"/>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9DF2C1D-D995-2940-B939-D3C3A761EB73}"/>
                </a:ext>
              </a:extLst>
            </p:cNvPr>
            <p:cNvCxnSpPr>
              <a:cxnSpLocks/>
              <a:stCxn id="12" idx="6"/>
              <a:endCxn id="13" idx="2"/>
            </p:cNvCxnSpPr>
            <p:nvPr/>
          </p:nvCxnSpPr>
          <p:spPr>
            <a:xfrm flipV="1">
              <a:off x="5499653" y="2110076"/>
              <a:ext cx="940904" cy="2300163"/>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166781EC-1E46-824D-9EB1-E9073CB07DE7}"/>
                </a:ext>
              </a:extLst>
            </p:cNvPr>
            <p:cNvCxnSpPr>
              <a:cxnSpLocks/>
              <a:stCxn id="13" idx="6"/>
              <a:endCxn id="17" idx="2"/>
            </p:cNvCxnSpPr>
            <p:nvPr/>
          </p:nvCxnSpPr>
          <p:spPr>
            <a:xfrm>
              <a:off x="6897757" y="2110076"/>
              <a:ext cx="712304" cy="1284135"/>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C0E22EA-77BF-F144-9F27-26D02FDFB83A}"/>
                </a:ext>
              </a:extLst>
            </p:cNvPr>
            <p:cNvCxnSpPr>
              <a:cxnSpLocks/>
              <a:stCxn id="17" idx="2"/>
              <a:endCxn id="16" idx="6"/>
            </p:cNvCxnSpPr>
            <p:nvPr/>
          </p:nvCxnSpPr>
          <p:spPr>
            <a:xfrm flipH="1">
              <a:off x="6897757" y="3394211"/>
              <a:ext cx="712304" cy="1017272"/>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5F96ABA-8D5A-9F4C-AA0F-B68151152601}"/>
                </a:ext>
              </a:extLst>
            </p:cNvPr>
            <p:cNvCxnSpPr>
              <a:cxnSpLocks/>
              <a:stCxn id="14" idx="6"/>
              <a:endCxn id="17" idx="2"/>
            </p:cNvCxnSpPr>
            <p:nvPr/>
          </p:nvCxnSpPr>
          <p:spPr>
            <a:xfrm>
              <a:off x="6897757" y="2877377"/>
              <a:ext cx="712304" cy="516834"/>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DF929F6-7D42-5E46-B4EB-68D50597452C}"/>
                </a:ext>
              </a:extLst>
            </p:cNvPr>
            <p:cNvCxnSpPr>
              <a:cxnSpLocks/>
              <a:stCxn id="15" idx="6"/>
              <a:endCxn id="17" idx="2"/>
            </p:cNvCxnSpPr>
            <p:nvPr/>
          </p:nvCxnSpPr>
          <p:spPr>
            <a:xfrm flipV="1">
              <a:off x="6897757" y="3394211"/>
              <a:ext cx="712304" cy="250467"/>
            </a:xfrm>
            <a:prstGeom prst="line">
              <a:avLst/>
            </a:prstGeom>
          </p:spPr>
          <p:style>
            <a:lnRef idx="1">
              <a:schemeClr val="dk1"/>
            </a:lnRef>
            <a:fillRef idx="0">
              <a:schemeClr val="dk1"/>
            </a:fillRef>
            <a:effectRef idx="0">
              <a:schemeClr val="dk1"/>
            </a:effectRef>
            <a:fontRef idx="minor">
              <a:schemeClr val="tx1"/>
            </a:fontRef>
          </p:style>
        </p:cxnSp>
      </p:grpSp>
      <p:sp>
        <p:nvSpPr>
          <p:cNvPr id="51" name="&quot;No&quot; Symbol 50">
            <a:extLst>
              <a:ext uri="{FF2B5EF4-FFF2-40B4-BE49-F238E27FC236}">
                <a16:creationId xmlns:a16="http://schemas.microsoft.com/office/drawing/2014/main" id="{3C4A0FE9-57A8-0649-A72B-74FF36910FE1}"/>
              </a:ext>
            </a:extLst>
          </p:cNvPr>
          <p:cNvSpPr/>
          <p:nvPr/>
        </p:nvSpPr>
        <p:spPr>
          <a:xfrm>
            <a:off x="6804582" y="3114862"/>
            <a:ext cx="424620" cy="42462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quot;No&quot; Symbol 52">
            <a:extLst>
              <a:ext uri="{FF2B5EF4-FFF2-40B4-BE49-F238E27FC236}">
                <a16:creationId xmlns:a16="http://schemas.microsoft.com/office/drawing/2014/main" id="{46A71A06-4829-DC4C-97E8-DBC8E7DFC256}"/>
              </a:ext>
            </a:extLst>
          </p:cNvPr>
          <p:cNvSpPr/>
          <p:nvPr/>
        </p:nvSpPr>
        <p:spPr>
          <a:xfrm>
            <a:off x="6771927" y="4738488"/>
            <a:ext cx="424620" cy="42462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quot;No&quot; Symbol 53">
            <a:extLst>
              <a:ext uri="{FF2B5EF4-FFF2-40B4-BE49-F238E27FC236}">
                <a16:creationId xmlns:a16="http://schemas.microsoft.com/office/drawing/2014/main" id="{95FD6B84-9D2A-6943-A9CE-84D8E23602C7}"/>
              </a:ext>
            </a:extLst>
          </p:cNvPr>
          <p:cNvSpPr/>
          <p:nvPr/>
        </p:nvSpPr>
        <p:spPr>
          <a:xfrm>
            <a:off x="8324618" y="3861233"/>
            <a:ext cx="424620" cy="42462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F7F934BC-B8AA-8941-ABC6-C890932578E0}"/>
              </a:ext>
            </a:extLst>
          </p:cNvPr>
          <p:cNvSpPr txBox="1"/>
          <p:nvPr/>
        </p:nvSpPr>
        <p:spPr>
          <a:xfrm>
            <a:off x="583736" y="3182581"/>
            <a:ext cx="4791121" cy="2308324"/>
          </a:xfrm>
          <a:prstGeom prst="rect">
            <a:avLst/>
          </a:prstGeom>
          <a:noFill/>
        </p:spPr>
        <p:txBody>
          <a:bodyPr wrap="square" rtlCol="0">
            <a:spAutoFit/>
          </a:bodyPr>
          <a:lstStyle/>
          <a:p>
            <a:r>
              <a:rPr lang="en-US" sz="2400" dirty="0"/>
              <a:t>Network is forced to adapt rest of network.</a:t>
            </a:r>
          </a:p>
          <a:p>
            <a:endParaRPr lang="en-US" sz="2400" dirty="0"/>
          </a:p>
          <a:p>
            <a:r>
              <a:rPr lang="en-US" sz="2400" dirty="0"/>
              <a:t>No single node is important</a:t>
            </a:r>
          </a:p>
          <a:p>
            <a:endParaRPr lang="en-US" sz="2400" dirty="0"/>
          </a:p>
          <a:p>
            <a:r>
              <a:rPr lang="en-US" sz="2400" dirty="0"/>
              <a:t>Typically 10-50% dropout rate</a:t>
            </a:r>
          </a:p>
        </p:txBody>
      </p:sp>
    </p:spTree>
    <p:extLst>
      <p:ext uri="{BB962C8B-B14F-4D97-AF65-F5344CB8AC3E}">
        <p14:creationId xmlns:p14="http://schemas.microsoft.com/office/powerpoint/2010/main" val="1259112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8B62-1AA2-804D-A774-7E39CC93342B}"/>
              </a:ext>
            </a:extLst>
          </p:cNvPr>
          <p:cNvSpPr>
            <a:spLocks noGrp="1"/>
          </p:cNvSpPr>
          <p:nvPr>
            <p:ph type="title"/>
          </p:nvPr>
        </p:nvSpPr>
        <p:spPr/>
        <p:txBody>
          <a:bodyPr/>
          <a:lstStyle/>
          <a:p>
            <a:r>
              <a:rPr lang="en-US" dirty="0"/>
              <a:t>Regularization: Early Stopping</a:t>
            </a:r>
          </a:p>
        </p:txBody>
      </p:sp>
      <p:sp>
        <p:nvSpPr>
          <p:cNvPr id="4" name="Rectangle 3">
            <a:extLst>
              <a:ext uri="{FF2B5EF4-FFF2-40B4-BE49-F238E27FC236}">
                <a16:creationId xmlns:a16="http://schemas.microsoft.com/office/drawing/2014/main" id="{27857F33-67CC-974B-A1C4-43254BF189D2}"/>
              </a:ext>
            </a:extLst>
          </p:cNvPr>
          <p:cNvSpPr/>
          <p:nvPr/>
        </p:nvSpPr>
        <p:spPr>
          <a:xfrm>
            <a:off x="743446" y="1836572"/>
            <a:ext cx="10412234" cy="477054"/>
          </a:xfrm>
          <a:prstGeom prst="rect">
            <a:avLst/>
          </a:prstGeom>
        </p:spPr>
        <p:txBody>
          <a:bodyPr wrap="square">
            <a:spAutoFit/>
          </a:bodyPr>
          <a:lstStyle/>
          <a:p>
            <a:pPr algn="ctr"/>
            <a:r>
              <a:rPr lang="en-US" sz="2500" dirty="0"/>
              <a:t>Stop training early to prevent memorization/overfitting</a:t>
            </a:r>
          </a:p>
        </p:txBody>
      </p:sp>
      <p:pic>
        <p:nvPicPr>
          <p:cNvPr id="52" name="Picture 51">
            <a:extLst>
              <a:ext uri="{FF2B5EF4-FFF2-40B4-BE49-F238E27FC236}">
                <a16:creationId xmlns:a16="http://schemas.microsoft.com/office/drawing/2014/main" id="{F43B06EA-683A-1E43-9B9B-BFD82A0673FB}"/>
              </a:ext>
            </a:extLst>
          </p:cNvPr>
          <p:cNvPicPr>
            <a:picLocks noChangeAspect="1"/>
          </p:cNvPicPr>
          <p:nvPr/>
        </p:nvPicPr>
        <p:blipFill>
          <a:blip r:embed="rId2"/>
          <a:stretch>
            <a:fillRect/>
          </a:stretch>
        </p:blipFill>
        <p:spPr>
          <a:xfrm>
            <a:off x="3067995" y="2313626"/>
            <a:ext cx="5763135" cy="3929410"/>
          </a:xfrm>
          <a:prstGeom prst="rect">
            <a:avLst/>
          </a:prstGeom>
        </p:spPr>
      </p:pic>
    </p:spTree>
    <p:extLst>
      <p:ext uri="{BB962C8B-B14F-4D97-AF65-F5344CB8AC3E}">
        <p14:creationId xmlns:p14="http://schemas.microsoft.com/office/powerpoint/2010/main" val="973036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8B62-1AA2-804D-A774-7E39CC93342B}"/>
              </a:ext>
            </a:extLst>
          </p:cNvPr>
          <p:cNvSpPr>
            <a:spLocks noGrp="1"/>
          </p:cNvSpPr>
          <p:nvPr>
            <p:ph type="title"/>
          </p:nvPr>
        </p:nvSpPr>
        <p:spPr/>
        <p:txBody>
          <a:bodyPr/>
          <a:lstStyle/>
          <a:p>
            <a:r>
              <a:rPr lang="en-US" dirty="0"/>
              <a:t>Regularization: Early Stopping</a:t>
            </a:r>
          </a:p>
        </p:txBody>
      </p:sp>
      <p:sp>
        <p:nvSpPr>
          <p:cNvPr id="4" name="Rectangle 3">
            <a:extLst>
              <a:ext uri="{FF2B5EF4-FFF2-40B4-BE49-F238E27FC236}">
                <a16:creationId xmlns:a16="http://schemas.microsoft.com/office/drawing/2014/main" id="{27857F33-67CC-974B-A1C4-43254BF189D2}"/>
              </a:ext>
            </a:extLst>
          </p:cNvPr>
          <p:cNvSpPr/>
          <p:nvPr/>
        </p:nvSpPr>
        <p:spPr>
          <a:xfrm>
            <a:off x="743446" y="1836572"/>
            <a:ext cx="10412234" cy="477054"/>
          </a:xfrm>
          <a:prstGeom prst="rect">
            <a:avLst/>
          </a:prstGeom>
        </p:spPr>
        <p:txBody>
          <a:bodyPr wrap="square">
            <a:spAutoFit/>
          </a:bodyPr>
          <a:lstStyle/>
          <a:p>
            <a:pPr algn="ctr"/>
            <a:r>
              <a:rPr lang="en-US" sz="2500" dirty="0"/>
              <a:t>Stop training early to prevent memorization/overfitting</a:t>
            </a:r>
          </a:p>
        </p:txBody>
      </p:sp>
      <p:pic>
        <p:nvPicPr>
          <p:cNvPr id="52" name="Picture 51">
            <a:extLst>
              <a:ext uri="{FF2B5EF4-FFF2-40B4-BE49-F238E27FC236}">
                <a16:creationId xmlns:a16="http://schemas.microsoft.com/office/drawing/2014/main" id="{F43B06EA-683A-1E43-9B9B-BFD82A0673FB}"/>
              </a:ext>
            </a:extLst>
          </p:cNvPr>
          <p:cNvPicPr>
            <a:picLocks noChangeAspect="1"/>
          </p:cNvPicPr>
          <p:nvPr/>
        </p:nvPicPr>
        <p:blipFill>
          <a:blip r:embed="rId2"/>
          <a:stretch>
            <a:fillRect/>
          </a:stretch>
        </p:blipFill>
        <p:spPr>
          <a:xfrm>
            <a:off x="3067995" y="2313626"/>
            <a:ext cx="5763135" cy="3929410"/>
          </a:xfrm>
          <a:prstGeom prst="rect">
            <a:avLst/>
          </a:prstGeom>
        </p:spPr>
      </p:pic>
      <p:sp>
        <p:nvSpPr>
          <p:cNvPr id="3" name="Rectangle 2">
            <a:extLst>
              <a:ext uri="{FF2B5EF4-FFF2-40B4-BE49-F238E27FC236}">
                <a16:creationId xmlns:a16="http://schemas.microsoft.com/office/drawing/2014/main" id="{4C560221-163B-614D-88CF-E38BFACC4DAD}"/>
              </a:ext>
            </a:extLst>
          </p:cNvPr>
          <p:cNvSpPr/>
          <p:nvPr/>
        </p:nvSpPr>
        <p:spPr>
          <a:xfrm>
            <a:off x="6360459" y="2554941"/>
            <a:ext cx="2151529" cy="3240741"/>
          </a:xfrm>
          <a:prstGeom prst="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B1817C8-010F-F746-97C1-A6C9EF875823}"/>
              </a:ext>
            </a:extLst>
          </p:cNvPr>
          <p:cNvSpPr/>
          <p:nvPr/>
        </p:nvSpPr>
        <p:spPr>
          <a:xfrm>
            <a:off x="3509682" y="2554941"/>
            <a:ext cx="2764267" cy="3240741"/>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4126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8B62-1AA2-804D-A774-7E39CC93342B}"/>
              </a:ext>
            </a:extLst>
          </p:cNvPr>
          <p:cNvSpPr>
            <a:spLocks noGrp="1"/>
          </p:cNvSpPr>
          <p:nvPr>
            <p:ph type="title"/>
          </p:nvPr>
        </p:nvSpPr>
        <p:spPr/>
        <p:txBody>
          <a:bodyPr/>
          <a:lstStyle/>
          <a:p>
            <a:r>
              <a:rPr lang="en-US" dirty="0"/>
              <a:t>Regularization: Early Stopping</a:t>
            </a:r>
          </a:p>
        </p:txBody>
      </p:sp>
      <p:sp>
        <p:nvSpPr>
          <p:cNvPr id="4" name="Rectangle 3">
            <a:extLst>
              <a:ext uri="{FF2B5EF4-FFF2-40B4-BE49-F238E27FC236}">
                <a16:creationId xmlns:a16="http://schemas.microsoft.com/office/drawing/2014/main" id="{27857F33-67CC-974B-A1C4-43254BF189D2}"/>
              </a:ext>
            </a:extLst>
          </p:cNvPr>
          <p:cNvSpPr/>
          <p:nvPr/>
        </p:nvSpPr>
        <p:spPr>
          <a:xfrm>
            <a:off x="743446" y="1836572"/>
            <a:ext cx="10412234" cy="477054"/>
          </a:xfrm>
          <a:prstGeom prst="rect">
            <a:avLst/>
          </a:prstGeom>
        </p:spPr>
        <p:txBody>
          <a:bodyPr wrap="square">
            <a:spAutoFit/>
          </a:bodyPr>
          <a:lstStyle/>
          <a:p>
            <a:pPr algn="ctr"/>
            <a:r>
              <a:rPr lang="en-US" sz="2500" dirty="0"/>
              <a:t>Stop training early to prevent memorization/overfitting</a:t>
            </a:r>
          </a:p>
        </p:txBody>
      </p:sp>
      <p:pic>
        <p:nvPicPr>
          <p:cNvPr id="52" name="Picture 51">
            <a:extLst>
              <a:ext uri="{FF2B5EF4-FFF2-40B4-BE49-F238E27FC236}">
                <a16:creationId xmlns:a16="http://schemas.microsoft.com/office/drawing/2014/main" id="{F43B06EA-683A-1E43-9B9B-BFD82A0673FB}"/>
              </a:ext>
            </a:extLst>
          </p:cNvPr>
          <p:cNvPicPr>
            <a:picLocks noChangeAspect="1"/>
          </p:cNvPicPr>
          <p:nvPr/>
        </p:nvPicPr>
        <p:blipFill>
          <a:blip r:embed="rId2"/>
          <a:stretch>
            <a:fillRect/>
          </a:stretch>
        </p:blipFill>
        <p:spPr>
          <a:xfrm>
            <a:off x="3067995" y="2313626"/>
            <a:ext cx="5763135" cy="3929410"/>
          </a:xfrm>
          <a:prstGeom prst="rect">
            <a:avLst/>
          </a:prstGeom>
        </p:spPr>
      </p:pic>
      <p:sp>
        <p:nvSpPr>
          <p:cNvPr id="3" name="Rectangle 2">
            <a:extLst>
              <a:ext uri="{FF2B5EF4-FFF2-40B4-BE49-F238E27FC236}">
                <a16:creationId xmlns:a16="http://schemas.microsoft.com/office/drawing/2014/main" id="{4C560221-163B-614D-88CF-E38BFACC4DAD}"/>
              </a:ext>
            </a:extLst>
          </p:cNvPr>
          <p:cNvSpPr/>
          <p:nvPr/>
        </p:nvSpPr>
        <p:spPr>
          <a:xfrm>
            <a:off x="6360459" y="2554941"/>
            <a:ext cx="2151529" cy="3240741"/>
          </a:xfrm>
          <a:prstGeom prst="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B1817C8-010F-F746-97C1-A6C9EF875823}"/>
              </a:ext>
            </a:extLst>
          </p:cNvPr>
          <p:cNvSpPr/>
          <p:nvPr/>
        </p:nvSpPr>
        <p:spPr>
          <a:xfrm>
            <a:off x="3509682" y="2554941"/>
            <a:ext cx="2764267" cy="3240741"/>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1C5040-5F46-FB4F-B788-CB34390CBF7A}"/>
              </a:ext>
            </a:extLst>
          </p:cNvPr>
          <p:cNvSpPr txBox="1"/>
          <p:nvPr/>
        </p:nvSpPr>
        <p:spPr>
          <a:xfrm>
            <a:off x="6790764" y="2554941"/>
            <a:ext cx="1290917" cy="369332"/>
          </a:xfrm>
          <a:prstGeom prst="rect">
            <a:avLst/>
          </a:prstGeom>
          <a:noFill/>
        </p:spPr>
        <p:txBody>
          <a:bodyPr wrap="square" rtlCol="0">
            <a:spAutoFit/>
          </a:bodyPr>
          <a:lstStyle/>
          <a:p>
            <a:r>
              <a:rPr lang="en-US" dirty="0"/>
              <a:t>Overfitting</a:t>
            </a:r>
          </a:p>
        </p:txBody>
      </p:sp>
      <p:sp>
        <p:nvSpPr>
          <p:cNvPr id="8" name="TextBox 7">
            <a:extLst>
              <a:ext uri="{FF2B5EF4-FFF2-40B4-BE49-F238E27FC236}">
                <a16:creationId xmlns:a16="http://schemas.microsoft.com/office/drawing/2014/main" id="{24B96E2C-F13E-C843-A1DE-BCC48CE28CD9}"/>
              </a:ext>
            </a:extLst>
          </p:cNvPr>
          <p:cNvSpPr txBox="1"/>
          <p:nvPr/>
        </p:nvSpPr>
        <p:spPr>
          <a:xfrm>
            <a:off x="4337572" y="2574649"/>
            <a:ext cx="1592580" cy="369332"/>
          </a:xfrm>
          <a:prstGeom prst="rect">
            <a:avLst/>
          </a:prstGeom>
          <a:noFill/>
        </p:spPr>
        <p:txBody>
          <a:bodyPr wrap="square" rtlCol="0">
            <a:spAutoFit/>
          </a:bodyPr>
          <a:lstStyle/>
          <a:p>
            <a:r>
              <a:rPr lang="en-US" dirty="0"/>
              <a:t>Underfitting</a:t>
            </a:r>
          </a:p>
        </p:txBody>
      </p:sp>
    </p:spTree>
    <p:extLst>
      <p:ext uri="{BB962C8B-B14F-4D97-AF65-F5344CB8AC3E}">
        <p14:creationId xmlns:p14="http://schemas.microsoft.com/office/powerpoint/2010/main" val="355810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asted-image.png">
            <a:extLst>
              <a:ext uri="{FF2B5EF4-FFF2-40B4-BE49-F238E27FC236}">
                <a16:creationId xmlns:a16="http://schemas.microsoft.com/office/drawing/2014/main" id="{1D95911F-E7D7-224B-B579-E2CFC1849738}"/>
              </a:ext>
            </a:extLst>
          </p:cNvPr>
          <p:cNvPicPr>
            <a:picLocks noChangeAspect="1"/>
          </p:cNvPicPr>
          <p:nvPr/>
        </p:nvPicPr>
        <p:blipFill rotWithShape="1">
          <a:blip r:embed="rId2"/>
          <a:srcRect t="24330" b="21919"/>
          <a:stretch/>
        </p:blipFill>
        <p:spPr>
          <a:xfrm>
            <a:off x="-32" y="10"/>
            <a:ext cx="12192031" cy="4915066"/>
          </a:xfrm>
          <a:prstGeom prst="rect">
            <a:avLst/>
          </a:prstGeom>
        </p:spPr>
      </p:pic>
      <p:sp>
        <p:nvSpPr>
          <p:cNvPr id="46" name="Rectangle 45">
            <a:extLst>
              <a:ext uri="{FF2B5EF4-FFF2-40B4-BE49-F238E27FC236}">
                <a16:creationId xmlns:a16="http://schemas.microsoft.com/office/drawing/2014/main" id="{278593E4-9F18-4133-8E6D-49F2BD5E1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BFCC4E-1B8E-744F-B596-5C3196E290CC}"/>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Examples of Deep Learning in Chemistry/Biology</a:t>
            </a:r>
          </a:p>
        </p:txBody>
      </p:sp>
      <p:sp>
        <p:nvSpPr>
          <p:cNvPr id="48" name="Rectangle 47">
            <a:extLst>
              <a:ext uri="{FF2B5EF4-FFF2-40B4-BE49-F238E27FC236}">
                <a16:creationId xmlns:a16="http://schemas.microsoft.com/office/drawing/2014/main" id="{482D7CB0-CBA7-460E-824A-FAAA7D333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3292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p:txBody>
          <a:bodyPr/>
          <a:lstStyle/>
          <a:p>
            <a:r>
              <a:rPr lang="en-US" dirty="0"/>
              <a:t>Back to the Citation Example: Expanding the Features and Model</a:t>
            </a:r>
          </a:p>
        </p:txBody>
      </p:sp>
      <p:sp>
        <p:nvSpPr>
          <p:cNvPr id="6" name="Oval 5">
            <a:extLst>
              <a:ext uri="{FF2B5EF4-FFF2-40B4-BE49-F238E27FC236}">
                <a16:creationId xmlns:a16="http://schemas.microsoft.com/office/drawing/2014/main" id="{0899DBFD-6421-9F48-AACE-AB3196BEF465}"/>
              </a:ext>
            </a:extLst>
          </p:cNvPr>
          <p:cNvSpPr/>
          <p:nvPr/>
        </p:nvSpPr>
        <p:spPr>
          <a:xfrm>
            <a:off x="10184658" y="4142234"/>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10184658" y="4690767"/>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10184658" y="5239300"/>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11117827" y="3869034"/>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11117827" y="4417567"/>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11117827" y="4966100"/>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11117827" y="5514279"/>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10511504" y="4032457"/>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cxnSpLocks/>
            <a:stCxn id="7" idx="6"/>
            <a:endCxn id="9" idx="2"/>
          </p:cNvCxnSpPr>
          <p:nvPr/>
        </p:nvCxnSpPr>
        <p:spPr>
          <a:xfrm flipV="1">
            <a:off x="10511504" y="4032457"/>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10511504" y="4032457"/>
            <a:ext cx="606323" cy="1370266"/>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10519793" y="4554167"/>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a:cxnSpLocks/>
          </p:cNvCxnSpPr>
          <p:nvPr/>
        </p:nvCxnSpPr>
        <p:spPr>
          <a:xfrm flipV="1">
            <a:off x="10519793" y="4554167"/>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10511504" y="4305657"/>
            <a:ext cx="614612" cy="24851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10511504" y="4305657"/>
            <a:ext cx="599218" cy="1370267"/>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10511504" y="4854190"/>
            <a:ext cx="613280" cy="83754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10511504" y="5402723"/>
            <a:ext cx="608690" cy="27231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cxnSpLocks/>
            <a:stCxn id="8" idx="6"/>
            <a:endCxn id="11" idx="2"/>
          </p:cNvCxnSpPr>
          <p:nvPr/>
        </p:nvCxnSpPr>
        <p:spPr>
          <a:xfrm flipV="1">
            <a:off x="10511504" y="5129523"/>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cxnSpLocks/>
            <a:stCxn id="7" idx="6"/>
            <a:endCxn id="11" idx="2"/>
          </p:cNvCxnSpPr>
          <p:nvPr/>
        </p:nvCxnSpPr>
        <p:spPr>
          <a:xfrm>
            <a:off x="10511504" y="4854190"/>
            <a:ext cx="606323" cy="275333"/>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cxnSpLocks/>
            <a:stCxn id="9" idx="6"/>
          </p:cNvCxnSpPr>
          <p:nvPr/>
        </p:nvCxnSpPr>
        <p:spPr>
          <a:xfrm>
            <a:off x="11444673" y="4032457"/>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p:cNvCxnSpPr>
          <p:nvPr/>
        </p:nvCxnSpPr>
        <p:spPr>
          <a:xfrm>
            <a:off x="11444673" y="4032457"/>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p:cNvCxnSpPr>
          <p:nvPr/>
        </p:nvCxnSpPr>
        <p:spPr>
          <a:xfrm>
            <a:off x="11444673" y="4032457"/>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p:cNvCxnSpPr>
          <p:nvPr/>
        </p:nvCxnSpPr>
        <p:spPr>
          <a:xfrm>
            <a:off x="11444673" y="4032457"/>
            <a:ext cx="672639" cy="1646134"/>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a:cxnSpLocks/>
          </p:cNvCxnSpPr>
          <p:nvPr/>
        </p:nvCxnSpPr>
        <p:spPr>
          <a:xfrm>
            <a:off x="11461104" y="4565358"/>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11461104" y="4565358"/>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11461104" y="4565358"/>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p:cNvCxnSpPr>
          <p:nvPr/>
        </p:nvCxnSpPr>
        <p:spPr>
          <a:xfrm flipV="1">
            <a:off x="11461104" y="4033346"/>
            <a:ext cx="656208" cy="532011"/>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a:cxnSpLocks/>
          </p:cNvCxnSpPr>
          <p:nvPr/>
        </p:nvCxnSpPr>
        <p:spPr>
          <a:xfrm>
            <a:off x="11440083" y="5123484"/>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11440083" y="5123484"/>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p:cNvCxnSpPr>
          <p:nvPr/>
        </p:nvCxnSpPr>
        <p:spPr>
          <a:xfrm flipV="1">
            <a:off x="11440083" y="4581879"/>
            <a:ext cx="677230" cy="54160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p:cNvCxnSpPr>
          <p:nvPr/>
        </p:nvCxnSpPr>
        <p:spPr>
          <a:xfrm flipV="1">
            <a:off x="11440083" y="4033346"/>
            <a:ext cx="677230" cy="1090139"/>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p:cNvCxnSpPr>
          <p:nvPr/>
        </p:nvCxnSpPr>
        <p:spPr>
          <a:xfrm>
            <a:off x="11444673" y="5677702"/>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p:cNvCxnSpPr>
          <p:nvPr/>
        </p:nvCxnSpPr>
        <p:spPr>
          <a:xfrm flipV="1">
            <a:off x="11444673" y="5130412"/>
            <a:ext cx="672639" cy="547289"/>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p:cNvCxnSpPr>
          <p:nvPr/>
        </p:nvCxnSpPr>
        <p:spPr>
          <a:xfrm flipV="1">
            <a:off x="11444673" y="4581879"/>
            <a:ext cx="672639" cy="109582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p:cNvCxnSpPr>
          <p:nvPr/>
        </p:nvCxnSpPr>
        <p:spPr>
          <a:xfrm flipV="1">
            <a:off x="11444673" y="4033346"/>
            <a:ext cx="672639" cy="1644355"/>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63490FC7-DD1C-5849-95D5-8C7D92789878}"/>
              </a:ext>
            </a:extLst>
          </p:cNvPr>
          <p:cNvSpPr txBox="1"/>
          <p:nvPr/>
        </p:nvSpPr>
        <p:spPr>
          <a:xfrm>
            <a:off x="-656604" y="186432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B0BE4232-F6E3-584E-A0F8-DE202C1F2840}"/>
              </a:ext>
            </a:extLst>
          </p:cNvPr>
          <p:cNvSpPr txBox="1"/>
          <p:nvPr/>
        </p:nvSpPr>
        <p:spPr>
          <a:xfrm>
            <a:off x="536713" y="1864324"/>
            <a:ext cx="9899374" cy="1246495"/>
          </a:xfrm>
          <a:prstGeom prst="rect">
            <a:avLst/>
          </a:prstGeom>
          <a:noFill/>
        </p:spPr>
        <p:txBody>
          <a:bodyPr wrap="square" rtlCol="0">
            <a:spAutoFit/>
          </a:bodyPr>
          <a:lstStyle/>
          <a:p>
            <a:pPr algn="ctr"/>
            <a:r>
              <a:rPr lang="en-US" sz="2500" dirty="0"/>
              <a:t>More data features means input layer should be larger</a:t>
            </a:r>
          </a:p>
          <a:p>
            <a:pPr algn="ctr"/>
            <a:r>
              <a:rPr lang="en-US" sz="2500" dirty="0"/>
              <a:t>More complex data </a:t>
            </a:r>
            <a:r>
              <a:rPr lang="en-US" sz="2500" i="1" dirty="0"/>
              <a:t>may</a:t>
            </a:r>
            <a:r>
              <a:rPr lang="en-US" sz="2500" dirty="0"/>
              <a:t> mean larger hidden layers or more hidden layers</a:t>
            </a:r>
          </a:p>
          <a:p>
            <a:pPr algn="ctr"/>
            <a:r>
              <a:rPr lang="en-US" sz="2500" dirty="0"/>
              <a:t>Sometimes, there is nothing to learn</a:t>
            </a:r>
          </a:p>
        </p:txBody>
      </p:sp>
      <p:sp>
        <p:nvSpPr>
          <p:cNvPr id="72" name="Oval 71">
            <a:extLst>
              <a:ext uri="{FF2B5EF4-FFF2-40B4-BE49-F238E27FC236}">
                <a16:creationId xmlns:a16="http://schemas.microsoft.com/office/drawing/2014/main" id="{A1367B3A-B0D5-414D-8BFC-37F659A84EDF}"/>
              </a:ext>
            </a:extLst>
          </p:cNvPr>
          <p:cNvSpPr/>
          <p:nvPr/>
        </p:nvSpPr>
        <p:spPr>
          <a:xfrm>
            <a:off x="11110722" y="2233656"/>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F43EAB5D-AB65-D740-A0B4-6BC3F2594E9F}"/>
              </a:ext>
            </a:extLst>
          </p:cNvPr>
          <p:cNvSpPr/>
          <p:nvPr/>
        </p:nvSpPr>
        <p:spPr>
          <a:xfrm>
            <a:off x="11110722" y="2782189"/>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2D791DD8-96DC-CB43-B528-20F05725C09A}"/>
              </a:ext>
            </a:extLst>
          </p:cNvPr>
          <p:cNvSpPr/>
          <p:nvPr/>
        </p:nvSpPr>
        <p:spPr>
          <a:xfrm>
            <a:off x="11110722" y="3330722"/>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79A2D4C8-B1FF-5E44-9471-FD622C0AF726}"/>
              </a:ext>
            </a:extLst>
          </p:cNvPr>
          <p:cNvSpPr/>
          <p:nvPr/>
        </p:nvSpPr>
        <p:spPr>
          <a:xfrm>
            <a:off x="11110722" y="3878901"/>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9A9816EB-2532-5147-B3BF-CB8C5B795660}"/>
              </a:ext>
            </a:extLst>
          </p:cNvPr>
          <p:cNvCxnSpPr>
            <a:cxnSpLocks/>
            <a:stCxn id="72" idx="6"/>
          </p:cNvCxnSpPr>
          <p:nvPr/>
        </p:nvCxnSpPr>
        <p:spPr>
          <a:xfrm>
            <a:off x="11437568" y="2397079"/>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E94D823-E795-6C46-8C0D-951CC99CDD0A}"/>
              </a:ext>
            </a:extLst>
          </p:cNvPr>
          <p:cNvCxnSpPr>
            <a:cxnSpLocks/>
            <a:stCxn id="72" idx="6"/>
          </p:cNvCxnSpPr>
          <p:nvPr/>
        </p:nvCxnSpPr>
        <p:spPr>
          <a:xfrm>
            <a:off x="11437568" y="2397079"/>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87DE61BB-282C-CA40-8B61-979E131C60BC}"/>
              </a:ext>
            </a:extLst>
          </p:cNvPr>
          <p:cNvCxnSpPr>
            <a:cxnSpLocks/>
            <a:stCxn id="72" idx="6"/>
          </p:cNvCxnSpPr>
          <p:nvPr/>
        </p:nvCxnSpPr>
        <p:spPr>
          <a:xfrm>
            <a:off x="11437568" y="2397079"/>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9B8E8D0A-E602-0D4E-BE42-17C983A0728B}"/>
              </a:ext>
            </a:extLst>
          </p:cNvPr>
          <p:cNvCxnSpPr>
            <a:cxnSpLocks/>
            <a:stCxn id="72" idx="6"/>
          </p:cNvCxnSpPr>
          <p:nvPr/>
        </p:nvCxnSpPr>
        <p:spPr>
          <a:xfrm>
            <a:off x="11437568" y="2397079"/>
            <a:ext cx="672639" cy="1646134"/>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B534DBC2-0AFC-EF4B-B267-43E22E503065}"/>
              </a:ext>
            </a:extLst>
          </p:cNvPr>
          <p:cNvCxnSpPr>
            <a:cxnSpLocks/>
          </p:cNvCxnSpPr>
          <p:nvPr/>
        </p:nvCxnSpPr>
        <p:spPr>
          <a:xfrm>
            <a:off x="11453999" y="2929980"/>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E38A2B7F-2F2F-374A-9B13-9256CE927264}"/>
              </a:ext>
            </a:extLst>
          </p:cNvPr>
          <p:cNvCxnSpPr>
            <a:cxnSpLocks/>
          </p:cNvCxnSpPr>
          <p:nvPr/>
        </p:nvCxnSpPr>
        <p:spPr>
          <a:xfrm>
            <a:off x="11453999" y="2929980"/>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ED86CBC8-D879-8E40-9E08-1AAD66DB1F11}"/>
              </a:ext>
            </a:extLst>
          </p:cNvPr>
          <p:cNvCxnSpPr>
            <a:cxnSpLocks/>
          </p:cNvCxnSpPr>
          <p:nvPr/>
        </p:nvCxnSpPr>
        <p:spPr>
          <a:xfrm>
            <a:off x="11453999" y="2929980"/>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FB2B8DD8-407E-8E46-B295-33DD3B96C32E}"/>
              </a:ext>
            </a:extLst>
          </p:cNvPr>
          <p:cNvCxnSpPr>
            <a:cxnSpLocks/>
          </p:cNvCxnSpPr>
          <p:nvPr/>
        </p:nvCxnSpPr>
        <p:spPr>
          <a:xfrm flipV="1">
            <a:off x="11453999" y="2397968"/>
            <a:ext cx="656208" cy="532011"/>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A8A94387-551C-A04C-8F43-BAFE5676D43C}"/>
              </a:ext>
            </a:extLst>
          </p:cNvPr>
          <p:cNvCxnSpPr>
            <a:cxnSpLocks/>
          </p:cNvCxnSpPr>
          <p:nvPr/>
        </p:nvCxnSpPr>
        <p:spPr>
          <a:xfrm>
            <a:off x="11432978" y="3488106"/>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A3FD0660-FBDC-9441-9878-5F4546437902}"/>
              </a:ext>
            </a:extLst>
          </p:cNvPr>
          <p:cNvCxnSpPr>
            <a:cxnSpLocks/>
          </p:cNvCxnSpPr>
          <p:nvPr/>
        </p:nvCxnSpPr>
        <p:spPr>
          <a:xfrm>
            <a:off x="11432978" y="3488106"/>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2D5E70EA-A133-334C-AC4D-E13EFCD1FDF2}"/>
              </a:ext>
            </a:extLst>
          </p:cNvPr>
          <p:cNvCxnSpPr>
            <a:cxnSpLocks/>
          </p:cNvCxnSpPr>
          <p:nvPr/>
        </p:nvCxnSpPr>
        <p:spPr>
          <a:xfrm flipV="1">
            <a:off x="11432978" y="2946501"/>
            <a:ext cx="677230" cy="541605"/>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4D241243-86E8-EE4D-AFA3-57AE705F5733}"/>
              </a:ext>
            </a:extLst>
          </p:cNvPr>
          <p:cNvCxnSpPr>
            <a:cxnSpLocks/>
          </p:cNvCxnSpPr>
          <p:nvPr/>
        </p:nvCxnSpPr>
        <p:spPr>
          <a:xfrm flipV="1">
            <a:off x="11432978" y="2397968"/>
            <a:ext cx="677230" cy="1090139"/>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6ED0EB7B-A294-C245-9D82-C4F08794F958}"/>
              </a:ext>
            </a:extLst>
          </p:cNvPr>
          <p:cNvCxnSpPr>
            <a:cxnSpLocks/>
            <a:stCxn id="77" idx="6"/>
          </p:cNvCxnSpPr>
          <p:nvPr/>
        </p:nvCxnSpPr>
        <p:spPr>
          <a:xfrm>
            <a:off x="11437568" y="4042324"/>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8768A1D-0464-F14D-B977-966AC09C572B}"/>
              </a:ext>
            </a:extLst>
          </p:cNvPr>
          <p:cNvCxnSpPr>
            <a:cxnSpLocks/>
            <a:stCxn id="77" idx="6"/>
          </p:cNvCxnSpPr>
          <p:nvPr/>
        </p:nvCxnSpPr>
        <p:spPr>
          <a:xfrm flipV="1">
            <a:off x="11437568" y="3495034"/>
            <a:ext cx="672639" cy="547289"/>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C6F190B2-FEA6-0A40-9F9F-AA7C487A6F6F}"/>
              </a:ext>
            </a:extLst>
          </p:cNvPr>
          <p:cNvCxnSpPr>
            <a:cxnSpLocks/>
            <a:stCxn id="77" idx="6"/>
          </p:cNvCxnSpPr>
          <p:nvPr/>
        </p:nvCxnSpPr>
        <p:spPr>
          <a:xfrm flipV="1">
            <a:off x="11437568" y="2946501"/>
            <a:ext cx="672639" cy="1095822"/>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3F7D61CA-A7BA-DB4A-8D01-85FED1DE3C3C}"/>
              </a:ext>
            </a:extLst>
          </p:cNvPr>
          <p:cNvCxnSpPr>
            <a:cxnSpLocks/>
            <a:stCxn id="77" idx="6"/>
          </p:cNvCxnSpPr>
          <p:nvPr/>
        </p:nvCxnSpPr>
        <p:spPr>
          <a:xfrm flipV="1">
            <a:off x="11437568" y="2397968"/>
            <a:ext cx="672639" cy="1644355"/>
          </a:xfrm>
          <a:prstGeom prst="line">
            <a:avLst/>
          </a:prstGeom>
        </p:spPr>
        <p:style>
          <a:lnRef idx="1">
            <a:schemeClr val="dk1"/>
          </a:lnRef>
          <a:fillRef idx="0">
            <a:schemeClr val="dk1"/>
          </a:fillRef>
          <a:effectRef idx="0">
            <a:schemeClr val="dk1"/>
          </a:effectRef>
          <a:fontRef idx="minor">
            <a:schemeClr val="tx1"/>
          </a:fontRef>
        </p:style>
      </p:cxnSp>
      <p:sp>
        <p:nvSpPr>
          <p:cNvPr id="107" name="Oval 106">
            <a:extLst>
              <a:ext uri="{FF2B5EF4-FFF2-40B4-BE49-F238E27FC236}">
                <a16:creationId xmlns:a16="http://schemas.microsoft.com/office/drawing/2014/main" id="{B7CAC5FC-DF64-0B41-B906-1AF9E0A3BAD9}"/>
              </a:ext>
            </a:extLst>
          </p:cNvPr>
          <p:cNvSpPr/>
          <p:nvPr/>
        </p:nvSpPr>
        <p:spPr>
          <a:xfrm>
            <a:off x="10192947" y="2489797"/>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1CE392E-4347-D642-8967-8DBC88FBD194}"/>
              </a:ext>
            </a:extLst>
          </p:cNvPr>
          <p:cNvSpPr/>
          <p:nvPr/>
        </p:nvSpPr>
        <p:spPr>
          <a:xfrm>
            <a:off x="10192947" y="3038330"/>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59D93D8-4235-1543-AAAE-447BC97B665B}"/>
              </a:ext>
            </a:extLst>
          </p:cNvPr>
          <p:cNvSpPr/>
          <p:nvPr/>
        </p:nvSpPr>
        <p:spPr>
          <a:xfrm>
            <a:off x="10192947" y="3586863"/>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87418353-0FB8-4A43-9AA6-30634C30C601}"/>
              </a:ext>
            </a:extLst>
          </p:cNvPr>
          <p:cNvCxnSpPr>
            <a:cxnSpLocks/>
            <a:stCxn id="107" idx="6"/>
          </p:cNvCxnSpPr>
          <p:nvPr/>
        </p:nvCxnSpPr>
        <p:spPr>
          <a:xfrm flipV="1">
            <a:off x="10519793" y="2380020"/>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61AC1745-4252-054C-B101-96F2149B8525}"/>
              </a:ext>
            </a:extLst>
          </p:cNvPr>
          <p:cNvCxnSpPr>
            <a:cxnSpLocks/>
            <a:stCxn id="108" idx="6"/>
          </p:cNvCxnSpPr>
          <p:nvPr/>
        </p:nvCxnSpPr>
        <p:spPr>
          <a:xfrm flipV="1">
            <a:off x="10519793" y="2380020"/>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F96245E1-2708-BB42-A106-9A40A4C1A376}"/>
              </a:ext>
            </a:extLst>
          </p:cNvPr>
          <p:cNvCxnSpPr>
            <a:cxnSpLocks/>
            <a:stCxn id="109" idx="6"/>
          </p:cNvCxnSpPr>
          <p:nvPr/>
        </p:nvCxnSpPr>
        <p:spPr>
          <a:xfrm flipV="1">
            <a:off x="10519793" y="2380020"/>
            <a:ext cx="606323" cy="1370266"/>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CC661988-0A21-3044-96B8-672296F9FD65}"/>
              </a:ext>
            </a:extLst>
          </p:cNvPr>
          <p:cNvCxnSpPr>
            <a:cxnSpLocks/>
          </p:cNvCxnSpPr>
          <p:nvPr/>
        </p:nvCxnSpPr>
        <p:spPr>
          <a:xfrm flipV="1">
            <a:off x="10528082" y="2901730"/>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1CD051D-6C14-2747-BB96-3086ECD01654}"/>
              </a:ext>
            </a:extLst>
          </p:cNvPr>
          <p:cNvCxnSpPr>
            <a:cxnSpLocks/>
          </p:cNvCxnSpPr>
          <p:nvPr/>
        </p:nvCxnSpPr>
        <p:spPr>
          <a:xfrm flipV="1">
            <a:off x="10528082" y="2901730"/>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25084A12-740B-E745-A342-43B72F5F99E8}"/>
              </a:ext>
            </a:extLst>
          </p:cNvPr>
          <p:cNvCxnSpPr>
            <a:cxnSpLocks/>
            <a:stCxn id="107" idx="6"/>
          </p:cNvCxnSpPr>
          <p:nvPr/>
        </p:nvCxnSpPr>
        <p:spPr>
          <a:xfrm>
            <a:off x="10519793" y="2653220"/>
            <a:ext cx="614612" cy="248510"/>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7BD09615-8D44-7040-AF5E-3C84FD548781}"/>
              </a:ext>
            </a:extLst>
          </p:cNvPr>
          <p:cNvCxnSpPr>
            <a:cxnSpLocks/>
            <a:stCxn id="107" idx="6"/>
          </p:cNvCxnSpPr>
          <p:nvPr/>
        </p:nvCxnSpPr>
        <p:spPr>
          <a:xfrm>
            <a:off x="10519793" y="2653220"/>
            <a:ext cx="599218" cy="1370267"/>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7BC48152-F710-CC43-8D02-2952C201E058}"/>
              </a:ext>
            </a:extLst>
          </p:cNvPr>
          <p:cNvCxnSpPr>
            <a:cxnSpLocks/>
            <a:stCxn id="108" idx="6"/>
          </p:cNvCxnSpPr>
          <p:nvPr/>
        </p:nvCxnSpPr>
        <p:spPr>
          <a:xfrm>
            <a:off x="10519793" y="3201753"/>
            <a:ext cx="613280" cy="837542"/>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0432901-49FB-B140-B6FF-8724A4B09CAB}"/>
              </a:ext>
            </a:extLst>
          </p:cNvPr>
          <p:cNvCxnSpPr>
            <a:cxnSpLocks/>
            <a:stCxn id="109" idx="6"/>
          </p:cNvCxnSpPr>
          <p:nvPr/>
        </p:nvCxnSpPr>
        <p:spPr>
          <a:xfrm>
            <a:off x="10519793" y="3750286"/>
            <a:ext cx="608690" cy="272310"/>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8503D3D2-B815-2947-A389-3A66E24375D3}"/>
              </a:ext>
            </a:extLst>
          </p:cNvPr>
          <p:cNvCxnSpPr>
            <a:cxnSpLocks/>
            <a:stCxn id="109" idx="6"/>
          </p:cNvCxnSpPr>
          <p:nvPr/>
        </p:nvCxnSpPr>
        <p:spPr>
          <a:xfrm flipV="1">
            <a:off x="10519793" y="3477086"/>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6175DA32-A94E-BE46-A2D2-9E540077DB6A}"/>
              </a:ext>
            </a:extLst>
          </p:cNvPr>
          <p:cNvCxnSpPr>
            <a:cxnSpLocks/>
            <a:stCxn id="108" idx="6"/>
          </p:cNvCxnSpPr>
          <p:nvPr/>
        </p:nvCxnSpPr>
        <p:spPr>
          <a:xfrm>
            <a:off x="10519793" y="3201753"/>
            <a:ext cx="606323" cy="275333"/>
          </a:xfrm>
          <a:prstGeom prst="line">
            <a:avLst/>
          </a:prstGeom>
        </p:spPr>
        <p:style>
          <a:lnRef idx="1">
            <a:schemeClr val="dk1"/>
          </a:lnRef>
          <a:fillRef idx="0">
            <a:schemeClr val="dk1"/>
          </a:fillRef>
          <a:effectRef idx="0">
            <a:schemeClr val="dk1"/>
          </a:effectRef>
          <a:fontRef idx="minor">
            <a:schemeClr val="tx1"/>
          </a:fontRef>
        </p:style>
      </p:cxnSp>
      <p:sp>
        <p:nvSpPr>
          <p:cNvPr id="167" name="TextBox 166">
            <a:extLst>
              <a:ext uri="{FF2B5EF4-FFF2-40B4-BE49-F238E27FC236}">
                <a16:creationId xmlns:a16="http://schemas.microsoft.com/office/drawing/2014/main" id="{B62384F8-90A3-2C46-A252-D39D653C567C}"/>
              </a:ext>
            </a:extLst>
          </p:cNvPr>
          <p:cNvSpPr txBox="1"/>
          <p:nvPr/>
        </p:nvSpPr>
        <p:spPr>
          <a:xfrm>
            <a:off x="1097280" y="3365176"/>
            <a:ext cx="4727050" cy="1077218"/>
          </a:xfrm>
          <a:prstGeom prst="rect">
            <a:avLst/>
          </a:prstGeom>
          <a:noFill/>
        </p:spPr>
        <p:txBody>
          <a:bodyPr wrap="square" rtlCol="0">
            <a:spAutoFit/>
          </a:bodyPr>
          <a:lstStyle/>
          <a:p>
            <a:r>
              <a:rPr lang="en-US" sz="3200" dirty="0"/>
              <a:t>Other features?</a:t>
            </a:r>
          </a:p>
          <a:p>
            <a:pPr marL="457200" indent="-457200">
              <a:buFont typeface="Arial" panose="020B0604020202020204" pitchFamily="34" charset="0"/>
              <a:buChar char="•"/>
            </a:pPr>
            <a:r>
              <a:rPr lang="en-US" sz="3200" dirty="0"/>
              <a:t>???</a:t>
            </a:r>
          </a:p>
        </p:txBody>
      </p:sp>
    </p:spTree>
    <p:extLst>
      <p:ext uri="{BB962C8B-B14F-4D97-AF65-F5344CB8AC3E}">
        <p14:creationId xmlns:p14="http://schemas.microsoft.com/office/powerpoint/2010/main" val="482594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p:txBody>
          <a:bodyPr/>
          <a:lstStyle/>
          <a:p>
            <a:r>
              <a:rPr lang="en-US" dirty="0"/>
              <a:t>Expanding the Features and Model</a:t>
            </a:r>
          </a:p>
        </p:txBody>
      </p:sp>
      <p:sp>
        <p:nvSpPr>
          <p:cNvPr id="6" name="Oval 5">
            <a:extLst>
              <a:ext uri="{FF2B5EF4-FFF2-40B4-BE49-F238E27FC236}">
                <a16:creationId xmlns:a16="http://schemas.microsoft.com/office/drawing/2014/main" id="{0899DBFD-6421-9F48-AACE-AB3196BEF465}"/>
              </a:ext>
            </a:extLst>
          </p:cNvPr>
          <p:cNvSpPr/>
          <p:nvPr/>
        </p:nvSpPr>
        <p:spPr>
          <a:xfrm>
            <a:off x="10184658" y="4142234"/>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10184658" y="4690767"/>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10184658" y="5239300"/>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11117827" y="3869034"/>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11117827" y="4417567"/>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11117827" y="4966100"/>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11117827" y="5514279"/>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10511504" y="4032457"/>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cxnSpLocks/>
            <a:stCxn id="7" idx="6"/>
            <a:endCxn id="9" idx="2"/>
          </p:cNvCxnSpPr>
          <p:nvPr/>
        </p:nvCxnSpPr>
        <p:spPr>
          <a:xfrm flipV="1">
            <a:off x="10511504" y="4032457"/>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10511504" y="4032457"/>
            <a:ext cx="606323" cy="1370266"/>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10519793" y="4554167"/>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a:cxnSpLocks/>
          </p:cNvCxnSpPr>
          <p:nvPr/>
        </p:nvCxnSpPr>
        <p:spPr>
          <a:xfrm flipV="1">
            <a:off x="10519793" y="4554167"/>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10511504" y="4305657"/>
            <a:ext cx="614612" cy="24851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10511504" y="4305657"/>
            <a:ext cx="599218" cy="1370267"/>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10511504" y="4854190"/>
            <a:ext cx="613280" cy="83754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10511504" y="5402723"/>
            <a:ext cx="608690" cy="27231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cxnSpLocks/>
            <a:stCxn id="8" idx="6"/>
            <a:endCxn id="11" idx="2"/>
          </p:cNvCxnSpPr>
          <p:nvPr/>
        </p:nvCxnSpPr>
        <p:spPr>
          <a:xfrm flipV="1">
            <a:off x="10511504" y="5129523"/>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cxnSpLocks/>
            <a:stCxn id="7" idx="6"/>
            <a:endCxn id="11" idx="2"/>
          </p:cNvCxnSpPr>
          <p:nvPr/>
        </p:nvCxnSpPr>
        <p:spPr>
          <a:xfrm>
            <a:off x="10511504" y="4854190"/>
            <a:ext cx="606323" cy="275333"/>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cxnSpLocks/>
            <a:stCxn id="9" idx="6"/>
          </p:cNvCxnSpPr>
          <p:nvPr/>
        </p:nvCxnSpPr>
        <p:spPr>
          <a:xfrm>
            <a:off x="11444673" y="4032457"/>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p:cNvCxnSpPr>
          <p:nvPr/>
        </p:nvCxnSpPr>
        <p:spPr>
          <a:xfrm>
            <a:off x="11444673" y="4032457"/>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p:cNvCxnSpPr>
          <p:nvPr/>
        </p:nvCxnSpPr>
        <p:spPr>
          <a:xfrm>
            <a:off x="11444673" y="4032457"/>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p:cNvCxnSpPr>
          <p:nvPr/>
        </p:nvCxnSpPr>
        <p:spPr>
          <a:xfrm>
            <a:off x="11444673" y="4032457"/>
            <a:ext cx="672639" cy="1646134"/>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a:cxnSpLocks/>
          </p:cNvCxnSpPr>
          <p:nvPr/>
        </p:nvCxnSpPr>
        <p:spPr>
          <a:xfrm>
            <a:off x="11461104" y="4565358"/>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11461104" y="4565358"/>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11461104" y="4565358"/>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p:cNvCxnSpPr>
          <p:nvPr/>
        </p:nvCxnSpPr>
        <p:spPr>
          <a:xfrm flipV="1">
            <a:off x="11461104" y="4033346"/>
            <a:ext cx="656208" cy="532011"/>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a:cxnSpLocks/>
          </p:cNvCxnSpPr>
          <p:nvPr/>
        </p:nvCxnSpPr>
        <p:spPr>
          <a:xfrm>
            <a:off x="11440083" y="5123484"/>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11440083" y="5123484"/>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p:cNvCxnSpPr>
          <p:nvPr/>
        </p:nvCxnSpPr>
        <p:spPr>
          <a:xfrm flipV="1">
            <a:off x="11440083" y="4581879"/>
            <a:ext cx="677230" cy="54160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p:cNvCxnSpPr>
          <p:nvPr/>
        </p:nvCxnSpPr>
        <p:spPr>
          <a:xfrm flipV="1">
            <a:off x="11440083" y="4033346"/>
            <a:ext cx="677230" cy="1090139"/>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p:cNvCxnSpPr>
          <p:nvPr/>
        </p:nvCxnSpPr>
        <p:spPr>
          <a:xfrm>
            <a:off x="11444673" y="5677702"/>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p:cNvCxnSpPr>
          <p:nvPr/>
        </p:nvCxnSpPr>
        <p:spPr>
          <a:xfrm flipV="1">
            <a:off x="11444673" y="5130412"/>
            <a:ext cx="672639" cy="547289"/>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p:cNvCxnSpPr>
          <p:nvPr/>
        </p:nvCxnSpPr>
        <p:spPr>
          <a:xfrm flipV="1">
            <a:off x="11444673" y="4581879"/>
            <a:ext cx="672639" cy="109582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p:cNvCxnSpPr>
          <p:nvPr/>
        </p:nvCxnSpPr>
        <p:spPr>
          <a:xfrm flipV="1">
            <a:off x="11444673" y="4033346"/>
            <a:ext cx="672639" cy="1644355"/>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63490FC7-DD1C-5849-95D5-8C7D92789878}"/>
              </a:ext>
            </a:extLst>
          </p:cNvPr>
          <p:cNvSpPr txBox="1"/>
          <p:nvPr/>
        </p:nvSpPr>
        <p:spPr>
          <a:xfrm>
            <a:off x="-656604" y="186432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B0BE4232-F6E3-584E-A0F8-DE202C1F2840}"/>
              </a:ext>
            </a:extLst>
          </p:cNvPr>
          <p:cNvSpPr txBox="1"/>
          <p:nvPr/>
        </p:nvSpPr>
        <p:spPr>
          <a:xfrm>
            <a:off x="536713" y="1864324"/>
            <a:ext cx="9899374" cy="1246495"/>
          </a:xfrm>
          <a:prstGeom prst="rect">
            <a:avLst/>
          </a:prstGeom>
          <a:noFill/>
        </p:spPr>
        <p:txBody>
          <a:bodyPr wrap="square" rtlCol="0">
            <a:spAutoFit/>
          </a:bodyPr>
          <a:lstStyle/>
          <a:p>
            <a:pPr algn="ctr"/>
            <a:r>
              <a:rPr lang="en-US" sz="2500" dirty="0"/>
              <a:t>More data features means input layer should be larger</a:t>
            </a:r>
          </a:p>
          <a:p>
            <a:pPr algn="ctr"/>
            <a:r>
              <a:rPr lang="en-US" sz="2500" dirty="0"/>
              <a:t>More complex data </a:t>
            </a:r>
            <a:r>
              <a:rPr lang="en-US" sz="2500" i="1" dirty="0"/>
              <a:t>may</a:t>
            </a:r>
            <a:r>
              <a:rPr lang="en-US" sz="2500" dirty="0"/>
              <a:t> mean larger hidden layers or more hidden layers</a:t>
            </a:r>
          </a:p>
          <a:p>
            <a:pPr algn="ctr"/>
            <a:r>
              <a:rPr lang="en-US" sz="2500" dirty="0"/>
              <a:t>Sometimes, there is nothing to learn</a:t>
            </a:r>
          </a:p>
        </p:txBody>
      </p:sp>
      <p:sp>
        <p:nvSpPr>
          <p:cNvPr id="72" name="Oval 71">
            <a:extLst>
              <a:ext uri="{FF2B5EF4-FFF2-40B4-BE49-F238E27FC236}">
                <a16:creationId xmlns:a16="http://schemas.microsoft.com/office/drawing/2014/main" id="{A1367B3A-B0D5-414D-8BFC-37F659A84EDF}"/>
              </a:ext>
            </a:extLst>
          </p:cNvPr>
          <p:cNvSpPr/>
          <p:nvPr/>
        </p:nvSpPr>
        <p:spPr>
          <a:xfrm>
            <a:off x="11110722" y="2233656"/>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F43EAB5D-AB65-D740-A0B4-6BC3F2594E9F}"/>
              </a:ext>
            </a:extLst>
          </p:cNvPr>
          <p:cNvSpPr/>
          <p:nvPr/>
        </p:nvSpPr>
        <p:spPr>
          <a:xfrm>
            <a:off x="11110722" y="2782189"/>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2D791DD8-96DC-CB43-B528-20F05725C09A}"/>
              </a:ext>
            </a:extLst>
          </p:cNvPr>
          <p:cNvSpPr/>
          <p:nvPr/>
        </p:nvSpPr>
        <p:spPr>
          <a:xfrm>
            <a:off x="11110722" y="3330722"/>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79A2D4C8-B1FF-5E44-9471-FD622C0AF726}"/>
              </a:ext>
            </a:extLst>
          </p:cNvPr>
          <p:cNvSpPr/>
          <p:nvPr/>
        </p:nvSpPr>
        <p:spPr>
          <a:xfrm>
            <a:off x="11110722" y="3878901"/>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9A9816EB-2532-5147-B3BF-CB8C5B795660}"/>
              </a:ext>
            </a:extLst>
          </p:cNvPr>
          <p:cNvCxnSpPr>
            <a:cxnSpLocks/>
            <a:stCxn id="72" idx="6"/>
          </p:cNvCxnSpPr>
          <p:nvPr/>
        </p:nvCxnSpPr>
        <p:spPr>
          <a:xfrm>
            <a:off x="11437568" y="2397079"/>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E94D823-E795-6C46-8C0D-951CC99CDD0A}"/>
              </a:ext>
            </a:extLst>
          </p:cNvPr>
          <p:cNvCxnSpPr>
            <a:cxnSpLocks/>
            <a:stCxn id="72" idx="6"/>
          </p:cNvCxnSpPr>
          <p:nvPr/>
        </p:nvCxnSpPr>
        <p:spPr>
          <a:xfrm>
            <a:off x="11437568" y="2397079"/>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87DE61BB-282C-CA40-8B61-979E131C60BC}"/>
              </a:ext>
            </a:extLst>
          </p:cNvPr>
          <p:cNvCxnSpPr>
            <a:cxnSpLocks/>
            <a:stCxn id="72" idx="6"/>
          </p:cNvCxnSpPr>
          <p:nvPr/>
        </p:nvCxnSpPr>
        <p:spPr>
          <a:xfrm>
            <a:off x="11437568" y="2397079"/>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9B8E8D0A-E602-0D4E-BE42-17C983A0728B}"/>
              </a:ext>
            </a:extLst>
          </p:cNvPr>
          <p:cNvCxnSpPr>
            <a:cxnSpLocks/>
            <a:stCxn id="72" idx="6"/>
          </p:cNvCxnSpPr>
          <p:nvPr/>
        </p:nvCxnSpPr>
        <p:spPr>
          <a:xfrm>
            <a:off x="11437568" y="2397079"/>
            <a:ext cx="672639" cy="1646134"/>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B534DBC2-0AFC-EF4B-B267-43E22E503065}"/>
              </a:ext>
            </a:extLst>
          </p:cNvPr>
          <p:cNvCxnSpPr>
            <a:cxnSpLocks/>
          </p:cNvCxnSpPr>
          <p:nvPr/>
        </p:nvCxnSpPr>
        <p:spPr>
          <a:xfrm>
            <a:off x="11453999" y="2929980"/>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E38A2B7F-2F2F-374A-9B13-9256CE927264}"/>
              </a:ext>
            </a:extLst>
          </p:cNvPr>
          <p:cNvCxnSpPr>
            <a:cxnSpLocks/>
          </p:cNvCxnSpPr>
          <p:nvPr/>
        </p:nvCxnSpPr>
        <p:spPr>
          <a:xfrm>
            <a:off x="11453999" y="2929980"/>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ED86CBC8-D879-8E40-9E08-1AAD66DB1F11}"/>
              </a:ext>
            </a:extLst>
          </p:cNvPr>
          <p:cNvCxnSpPr>
            <a:cxnSpLocks/>
          </p:cNvCxnSpPr>
          <p:nvPr/>
        </p:nvCxnSpPr>
        <p:spPr>
          <a:xfrm>
            <a:off x="11453999" y="2929980"/>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FB2B8DD8-407E-8E46-B295-33DD3B96C32E}"/>
              </a:ext>
            </a:extLst>
          </p:cNvPr>
          <p:cNvCxnSpPr>
            <a:cxnSpLocks/>
          </p:cNvCxnSpPr>
          <p:nvPr/>
        </p:nvCxnSpPr>
        <p:spPr>
          <a:xfrm flipV="1">
            <a:off x="11453999" y="2397968"/>
            <a:ext cx="656208" cy="532011"/>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A8A94387-551C-A04C-8F43-BAFE5676D43C}"/>
              </a:ext>
            </a:extLst>
          </p:cNvPr>
          <p:cNvCxnSpPr>
            <a:cxnSpLocks/>
          </p:cNvCxnSpPr>
          <p:nvPr/>
        </p:nvCxnSpPr>
        <p:spPr>
          <a:xfrm>
            <a:off x="11432978" y="3488106"/>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A3FD0660-FBDC-9441-9878-5F4546437902}"/>
              </a:ext>
            </a:extLst>
          </p:cNvPr>
          <p:cNvCxnSpPr>
            <a:cxnSpLocks/>
          </p:cNvCxnSpPr>
          <p:nvPr/>
        </p:nvCxnSpPr>
        <p:spPr>
          <a:xfrm>
            <a:off x="11432978" y="3488106"/>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2D5E70EA-A133-334C-AC4D-E13EFCD1FDF2}"/>
              </a:ext>
            </a:extLst>
          </p:cNvPr>
          <p:cNvCxnSpPr>
            <a:cxnSpLocks/>
          </p:cNvCxnSpPr>
          <p:nvPr/>
        </p:nvCxnSpPr>
        <p:spPr>
          <a:xfrm flipV="1">
            <a:off x="11432978" y="2946501"/>
            <a:ext cx="677230" cy="541605"/>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4D241243-86E8-EE4D-AFA3-57AE705F5733}"/>
              </a:ext>
            </a:extLst>
          </p:cNvPr>
          <p:cNvCxnSpPr>
            <a:cxnSpLocks/>
          </p:cNvCxnSpPr>
          <p:nvPr/>
        </p:nvCxnSpPr>
        <p:spPr>
          <a:xfrm flipV="1">
            <a:off x="11432978" y="2397968"/>
            <a:ext cx="677230" cy="1090139"/>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6ED0EB7B-A294-C245-9D82-C4F08794F958}"/>
              </a:ext>
            </a:extLst>
          </p:cNvPr>
          <p:cNvCxnSpPr>
            <a:cxnSpLocks/>
            <a:stCxn id="77" idx="6"/>
          </p:cNvCxnSpPr>
          <p:nvPr/>
        </p:nvCxnSpPr>
        <p:spPr>
          <a:xfrm>
            <a:off x="11437568" y="4042324"/>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8768A1D-0464-F14D-B977-966AC09C572B}"/>
              </a:ext>
            </a:extLst>
          </p:cNvPr>
          <p:cNvCxnSpPr>
            <a:cxnSpLocks/>
            <a:stCxn id="77" idx="6"/>
          </p:cNvCxnSpPr>
          <p:nvPr/>
        </p:nvCxnSpPr>
        <p:spPr>
          <a:xfrm flipV="1">
            <a:off x="11437568" y="3495034"/>
            <a:ext cx="672639" cy="547289"/>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C6F190B2-FEA6-0A40-9F9F-AA7C487A6F6F}"/>
              </a:ext>
            </a:extLst>
          </p:cNvPr>
          <p:cNvCxnSpPr>
            <a:cxnSpLocks/>
            <a:stCxn id="77" idx="6"/>
          </p:cNvCxnSpPr>
          <p:nvPr/>
        </p:nvCxnSpPr>
        <p:spPr>
          <a:xfrm flipV="1">
            <a:off x="11437568" y="2946501"/>
            <a:ext cx="672639" cy="1095822"/>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3F7D61CA-A7BA-DB4A-8D01-85FED1DE3C3C}"/>
              </a:ext>
            </a:extLst>
          </p:cNvPr>
          <p:cNvCxnSpPr>
            <a:cxnSpLocks/>
            <a:stCxn id="77" idx="6"/>
          </p:cNvCxnSpPr>
          <p:nvPr/>
        </p:nvCxnSpPr>
        <p:spPr>
          <a:xfrm flipV="1">
            <a:off x="11437568" y="2397968"/>
            <a:ext cx="672639" cy="1644355"/>
          </a:xfrm>
          <a:prstGeom prst="line">
            <a:avLst/>
          </a:prstGeom>
        </p:spPr>
        <p:style>
          <a:lnRef idx="1">
            <a:schemeClr val="dk1"/>
          </a:lnRef>
          <a:fillRef idx="0">
            <a:schemeClr val="dk1"/>
          </a:fillRef>
          <a:effectRef idx="0">
            <a:schemeClr val="dk1"/>
          </a:effectRef>
          <a:fontRef idx="minor">
            <a:schemeClr val="tx1"/>
          </a:fontRef>
        </p:style>
      </p:cxnSp>
      <p:sp>
        <p:nvSpPr>
          <p:cNvPr id="107" name="Oval 106">
            <a:extLst>
              <a:ext uri="{FF2B5EF4-FFF2-40B4-BE49-F238E27FC236}">
                <a16:creationId xmlns:a16="http://schemas.microsoft.com/office/drawing/2014/main" id="{B7CAC5FC-DF64-0B41-B906-1AF9E0A3BAD9}"/>
              </a:ext>
            </a:extLst>
          </p:cNvPr>
          <p:cNvSpPr/>
          <p:nvPr/>
        </p:nvSpPr>
        <p:spPr>
          <a:xfrm>
            <a:off x="10192947" y="2489797"/>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1CE392E-4347-D642-8967-8DBC88FBD194}"/>
              </a:ext>
            </a:extLst>
          </p:cNvPr>
          <p:cNvSpPr/>
          <p:nvPr/>
        </p:nvSpPr>
        <p:spPr>
          <a:xfrm>
            <a:off x="10192947" y="3038330"/>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59D93D8-4235-1543-AAAE-447BC97B665B}"/>
              </a:ext>
            </a:extLst>
          </p:cNvPr>
          <p:cNvSpPr/>
          <p:nvPr/>
        </p:nvSpPr>
        <p:spPr>
          <a:xfrm>
            <a:off x="10192947" y="3586863"/>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87418353-0FB8-4A43-9AA6-30634C30C601}"/>
              </a:ext>
            </a:extLst>
          </p:cNvPr>
          <p:cNvCxnSpPr>
            <a:cxnSpLocks/>
            <a:stCxn id="107" idx="6"/>
          </p:cNvCxnSpPr>
          <p:nvPr/>
        </p:nvCxnSpPr>
        <p:spPr>
          <a:xfrm flipV="1">
            <a:off x="10519793" y="2380020"/>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61AC1745-4252-054C-B101-96F2149B8525}"/>
              </a:ext>
            </a:extLst>
          </p:cNvPr>
          <p:cNvCxnSpPr>
            <a:cxnSpLocks/>
            <a:stCxn id="108" idx="6"/>
          </p:cNvCxnSpPr>
          <p:nvPr/>
        </p:nvCxnSpPr>
        <p:spPr>
          <a:xfrm flipV="1">
            <a:off x="10519793" y="2380020"/>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F96245E1-2708-BB42-A106-9A40A4C1A376}"/>
              </a:ext>
            </a:extLst>
          </p:cNvPr>
          <p:cNvCxnSpPr>
            <a:cxnSpLocks/>
            <a:stCxn id="109" idx="6"/>
          </p:cNvCxnSpPr>
          <p:nvPr/>
        </p:nvCxnSpPr>
        <p:spPr>
          <a:xfrm flipV="1">
            <a:off x="10519793" y="2380020"/>
            <a:ext cx="606323" cy="1370266"/>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CC661988-0A21-3044-96B8-672296F9FD65}"/>
              </a:ext>
            </a:extLst>
          </p:cNvPr>
          <p:cNvCxnSpPr>
            <a:cxnSpLocks/>
          </p:cNvCxnSpPr>
          <p:nvPr/>
        </p:nvCxnSpPr>
        <p:spPr>
          <a:xfrm flipV="1">
            <a:off x="10528082" y="2901730"/>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1CD051D-6C14-2747-BB96-3086ECD01654}"/>
              </a:ext>
            </a:extLst>
          </p:cNvPr>
          <p:cNvCxnSpPr>
            <a:cxnSpLocks/>
          </p:cNvCxnSpPr>
          <p:nvPr/>
        </p:nvCxnSpPr>
        <p:spPr>
          <a:xfrm flipV="1">
            <a:off x="10528082" y="2901730"/>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25084A12-740B-E745-A342-43B72F5F99E8}"/>
              </a:ext>
            </a:extLst>
          </p:cNvPr>
          <p:cNvCxnSpPr>
            <a:cxnSpLocks/>
            <a:stCxn id="107" idx="6"/>
          </p:cNvCxnSpPr>
          <p:nvPr/>
        </p:nvCxnSpPr>
        <p:spPr>
          <a:xfrm>
            <a:off x="10519793" y="2653220"/>
            <a:ext cx="614612" cy="248510"/>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7BD09615-8D44-7040-AF5E-3C84FD548781}"/>
              </a:ext>
            </a:extLst>
          </p:cNvPr>
          <p:cNvCxnSpPr>
            <a:cxnSpLocks/>
            <a:stCxn id="107" idx="6"/>
          </p:cNvCxnSpPr>
          <p:nvPr/>
        </p:nvCxnSpPr>
        <p:spPr>
          <a:xfrm>
            <a:off x="10519793" y="2653220"/>
            <a:ext cx="599218" cy="1370267"/>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7BC48152-F710-CC43-8D02-2952C201E058}"/>
              </a:ext>
            </a:extLst>
          </p:cNvPr>
          <p:cNvCxnSpPr>
            <a:cxnSpLocks/>
            <a:stCxn id="108" idx="6"/>
          </p:cNvCxnSpPr>
          <p:nvPr/>
        </p:nvCxnSpPr>
        <p:spPr>
          <a:xfrm>
            <a:off x="10519793" y="3201753"/>
            <a:ext cx="613280" cy="837542"/>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0432901-49FB-B140-B6FF-8724A4B09CAB}"/>
              </a:ext>
            </a:extLst>
          </p:cNvPr>
          <p:cNvCxnSpPr>
            <a:cxnSpLocks/>
            <a:stCxn id="109" idx="6"/>
          </p:cNvCxnSpPr>
          <p:nvPr/>
        </p:nvCxnSpPr>
        <p:spPr>
          <a:xfrm>
            <a:off x="10519793" y="3750286"/>
            <a:ext cx="608690" cy="272310"/>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8503D3D2-B815-2947-A389-3A66E24375D3}"/>
              </a:ext>
            </a:extLst>
          </p:cNvPr>
          <p:cNvCxnSpPr>
            <a:cxnSpLocks/>
            <a:stCxn id="109" idx="6"/>
          </p:cNvCxnSpPr>
          <p:nvPr/>
        </p:nvCxnSpPr>
        <p:spPr>
          <a:xfrm flipV="1">
            <a:off x="10519793" y="3477086"/>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6175DA32-A94E-BE46-A2D2-9E540077DB6A}"/>
              </a:ext>
            </a:extLst>
          </p:cNvPr>
          <p:cNvCxnSpPr>
            <a:cxnSpLocks/>
            <a:stCxn id="108" idx="6"/>
          </p:cNvCxnSpPr>
          <p:nvPr/>
        </p:nvCxnSpPr>
        <p:spPr>
          <a:xfrm>
            <a:off x="10519793" y="3201753"/>
            <a:ext cx="606323" cy="275333"/>
          </a:xfrm>
          <a:prstGeom prst="line">
            <a:avLst/>
          </a:prstGeom>
        </p:spPr>
        <p:style>
          <a:lnRef idx="1">
            <a:schemeClr val="dk1"/>
          </a:lnRef>
          <a:fillRef idx="0">
            <a:schemeClr val="dk1"/>
          </a:fillRef>
          <a:effectRef idx="0">
            <a:schemeClr val="dk1"/>
          </a:effectRef>
          <a:fontRef idx="minor">
            <a:schemeClr val="tx1"/>
          </a:fontRef>
        </p:style>
      </p:cxnSp>
      <p:sp>
        <p:nvSpPr>
          <p:cNvPr id="167" name="TextBox 166">
            <a:extLst>
              <a:ext uri="{FF2B5EF4-FFF2-40B4-BE49-F238E27FC236}">
                <a16:creationId xmlns:a16="http://schemas.microsoft.com/office/drawing/2014/main" id="{B62384F8-90A3-2C46-A252-D39D653C567C}"/>
              </a:ext>
            </a:extLst>
          </p:cNvPr>
          <p:cNvSpPr txBox="1"/>
          <p:nvPr/>
        </p:nvSpPr>
        <p:spPr>
          <a:xfrm>
            <a:off x="1097280" y="3365176"/>
            <a:ext cx="4727050" cy="584775"/>
          </a:xfrm>
          <a:prstGeom prst="rect">
            <a:avLst/>
          </a:prstGeom>
          <a:noFill/>
        </p:spPr>
        <p:txBody>
          <a:bodyPr wrap="square" rtlCol="0">
            <a:spAutoFit/>
          </a:bodyPr>
          <a:lstStyle/>
          <a:p>
            <a:r>
              <a:rPr lang="en-US" sz="3200" dirty="0"/>
              <a:t>Other features?</a:t>
            </a:r>
          </a:p>
        </p:txBody>
      </p:sp>
      <p:sp>
        <p:nvSpPr>
          <p:cNvPr id="5" name="Rectangle 4">
            <a:extLst>
              <a:ext uri="{FF2B5EF4-FFF2-40B4-BE49-F238E27FC236}">
                <a16:creationId xmlns:a16="http://schemas.microsoft.com/office/drawing/2014/main" id="{132DE322-1E43-C745-9808-95ABBFA0966D}"/>
              </a:ext>
            </a:extLst>
          </p:cNvPr>
          <p:cNvSpPr/>
          <p:nvPr/>
        </p:nvSpPr>
        <p:spPr>
          <a:xfrm>
            <a:off x="1532777" y="3866726"/>
            <a:ext cx="6096000" cy="2062103"/>
          </a:xfrm>
          <a:prstGeom prst="rect">
            <a:avLst/>
          </a:prstGeom>
        </p:spPr>
        <p:txBody>
          <a:bodyPr>
            <a:spAutoFit/>
          </a:bodyPr>
          <a:lstStyle/>
          <a:p>
            <a:pPr marL="514350" indent="-514350">
              <a:buFont typeface="+mj-lt"/>
              <a:buAutoNum type="arabicPeriod"/>
            </a:pPr>
            <a:r>
              <a:rPr lang="en-US" sz="3200" dirty="0"/>
              <a:t>Author list</a:t>
            </a:r>
          </a:p>
          <a:p>
            <a:pPr marL="514350" indent="-514350">
              <a:buFont typeface="+mj-lt"/>
              <a:buAutoNum type="arabicPeriod"/>
            </a:pPr>
            <a:r>
              <a:rPr lang="en-US" sz="3200" dirty="0"/>
              <a:t>Number of authors</a:t>
            </a:r>
          </a:p>
          <a:p>
            <a:pPr marL="514350" indent="-514350">
              <a:buFont typeface="+mj-lt"/>
              <a:buAutoNum type="arabicPeriod"/>
            </a:pPr>
            <a:r>
              <a:rPr lang="en-US" sz="3200" dirty="0"/>
              <a:t>Past history of publishing</a:t>
            </a:r>
          </a:p>
          <a:p>
            <a:pPr marL="514350" indent="-514350">
              <a:buFont typeface="+mj-lt"/>
              <a:buAutoNum type="arabicPeriod"/>
            </a:pPr>
            <a:r>
              <a:rPr lang="en-US" sz="3200" dirty="0"/>
              <a:t>Journal published</a:t>
            </a:r>
          </a:p>
        </p:txBody>
      </p:sp>
    </p:spTree>
    <p:extLst>
      <p:ext uri="{BB962C8B-B14F-4D97-AF65-F5344CB8AC3E}">
        <p14:creationId xmlns:p14="http://schemas.microsoft.com/office/powerpoint/2010/main" val="1505888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BF7F-4E6D-7948-86D3-41EEEEDF2D29}"/>
              </a:ext>
            </a:extLst>
          </p:cNvPr>
          <p:cNvSpPr>
            <a:spLocks noGrp="1"/>
          </p:cNvSpPr>
          <p:nvPr>
            <p:ph type="title"/>
          </p:nvPr>
        </p:nvSpPr>
        <p:spPr/>
        <p:txBody>
          <a:bodyPr/>
          <a:lstStyle/>
          <a:p>
            <a:r>
              <a:rPr lang="en-US" dirty="0"/>
              <a:t>Expanding the Features and Model</a:t>
            </a:r>
          </a:p>
        </p:txBody>
      </p:sp>
      <p:sp>
        <p:nvSpPr>
          <p:cNvPr id="6" name="Oval 5">
            <a:extLst>
              <a:ext uri="{FF2B5EF4-FFF2-40B4-BE49-F238E27FC236}">
                <a16:creationId xmlns:a16="http://schemas.microsoft.com/office/drawing/2014/main" id="{0899DBFD-6421-9F48-AACE-AB3196BEF465}"/>
              </a:ext>
            </a:extLst>
          </p:cNvPr>
          <p:cNvSpPr/>
          <p:nvPr/>
        </p:nvSpPr>
        <p:spPr>
          <a:xfrm>
            <a:off x="10184658" y="4142234"/>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22136E-1CA0-E041-956F-F51D8A3E0FB7}"/>
              </a:ext>
            </a:extLst>
          </p:cNvPr>
          <p:cNvSpPr/>
          <p:nvPr/>
        </p:nvSpPr>
        <p:spPr>
          <a:xfrm>
            <a:off x="10184658" y="4690767"/>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6B537C-F9F1-0E48-A24F-2705FD50308A}"/>
              </a:ext>
            </a:extLst>
          </p:cNvPr>
          <p:cNvSpPr/>
          <p:nvPr/>
        </p:nvSpPr>
        <p:spPr>
          <a:xfrm>
            <a:off x="10184658" y="5239300"/>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462249-BF84-AB44-9C72-6517CB6F2499}"/>
              </a:ext>
            </a:extLst>
          </p:cNvPr>
          <p:cNvSpPr/>
          <p:nvPr/>
        </p:nvSpPr>
        <p:spPr>
          <a:xfrm>
            <a:off x="11117827" y="3869034"/>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DE1FAB4A-1504-0841-AC4D-D4012F565E04}"/>
              </a:ext>
            </a:extLst>
          </p:cNvPr>
          <p:cNvSpPr/>
          <p:nvPr/>
        </p:nvSpPr>
        <p:spPr>
          <a:xfrm>
            <a:off x="11117827" y="4417567"/>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38CB5AA-B4F1-EF44-AD9B-7128DBAD8E85}"/>
              </a:ext>
            </a:extLst>
          </p:cNvPr>
          <p:cNvSpPr/>
          <p:nvPr/>
        </p:nvSpPr>
        <p:spPr>
          <a:xfrm>
            <a:off x="11117827" y="4966100"/>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B3F36BF-92D3-B041-9B22-598FAEF498D7}"/>
              </a:ext>
            </a:extLst>
          </p:cNvPr>
          <p:cNvSpPr/>
          <p:nvPr/>
        </p:nvSpPr>
        <p:spPr>
          <a:xfrm>
            <a:off x="11117827" y="5514279"/>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40EDE4-551C-684C-9D0B-8FF1F537D299}"/>
              </a:ext>
            </a:extLst>
          </p:cNvPr>
          <p:cNvCxnSpPr>
            <a:cxnSpLocks/>
            <a:stCxn id="6" idx="6"/>
            <a:endCxn id="9" idx="2"/>
          </p:cNvCxnSpPr>
          <p:nvPr/>
        </p:nvCxnSpPr>
        <p:spPr>
          <a:xfrm flipV="1">
            <a:off x="10511504" y="4032457"/>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6A11D9-A055-734C-B4CE-B80EB1389A76}"/>
              </a:ext>
            </a:extLst>
          </p:cNvPr>
          <p:cNvCxnSpPr>
            <a:cxnSpLocks/>
            <a:stCxn id="7" idx="6"/>
            <a:endCxn id="9" idx="2"/>
          </p:cNvCxnSpPr>
          <p:nvPr/>
        </p:nvCxnSpPr>
        <p:spPr>
          <a:xfrm flipV="1">
            <a:off x="10511504" y="4032457"/>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85900BA-6581-E440-9BCA-A8BEDCD74790}"/>
              </a:ext>
            </a:extLst>
          </p:cNvPr>
          <p:cNvCxnSpPr>
            <a:cxnSpLocks/>
            <a:stCxn id="8" idx="6"/>
            <a:endCxn id="9" idx="2"/>
          </p:cNvCxnSpPr>
          <p:nvPr/>
        </p:nvCxnSpPr>
        <p:spPr>
          <a:xfrm flipV="1">
            <a:off x="10511504" y="4032457"/>
            <a:ext cx="606323" cy="1370266"/>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8D1EA9-F666-C641-BD16-F7154BA789C5}"/>
              </a:ext>
            </a:extLst>
          </p:cNvPr>
          <p:cNvCxnSpPr>
            <a:cxnSpLocks/>
          </p:cNvCxnSpPr>
          <p:nvPr/>
        </p:nvCxnSpPr>
        <p:spPr>
          <a:xfrm flipV="1">
            <a:off x="10519793" y="4554167"/>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BD2C60E-038E-5248-957F-0AE87BAF8E21}"/>
              </a:ext>
            </a:extLst>
          </p:cNvPr>
          <p:cNvCxnSpPr>
            <a:cxnSpLocks/>
          </p:cNvCxnSpPr>
          <p:nvPr/>
        </p:nvCxnSpPr>
        <p:spPr>
          <a:xfrm flipV="1">
            <a:off x="10519793" y="4554167"/>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E629866-8AED-C043-BC48-3AD88F45E001}"/>
              </a:ext>
            </a:extLst>
          </p:cNvPr>
          <p:cNvCxnSpPr>
            <a:cxnSpLocks/>
            <a:stCxn id="6" idx="6"/>
          </p:cNvCxnSpPr>
          <p:nvPr/>
        </p:nvCxnSpPr>
        <p:spPr>
          <a:xfrm>
            <a:off x="10511504" y="4305657"/>
            <a:ext cx="614612" cy="24851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2ACEADE-4E81-6443-A7FA-8C2C07153DF9}"/>
              </a:ext>
            </a:extLst>
          </p:cNvPr>
          <p:cNvCxnSpPr>
            <a:cxnSpLocks/>
            <a:stCxn id="6" idx="6"/>
          </p:cNvCxnSpPr>
          <p:nvPr/>
        </p:nvCxnSpPr>
        <p:spPr>
          <a:xfrm>
            <a:off x="10511504" y="4305657"/>
            <a:ext cx="599218" cy="1370267"/>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1331AFC-C2AB-8D47-B83A-FDF468223373}"/>
              </a:ext>
            </a:extLst>
          </p:cNvPr>
          <p:cNvCxnSpPr>
            <a:cxnSpLocks/>
            <a:stCxn id="7" idx="6"/>
          </p:cNvCxnSpPr>
          <p:nvPr/>
        </p:nvCxnSpPr>
        <p:spPr>
          <a:xfrm>
            <a:off x="10511504" y="4854190"/>
            <a:ext cx="613280" cy="83754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72D5CBD-6240-A849-9404-CE90667F8EB7}"/>
              </a:ext>
            </a:extLst>
          </p:cNvPr>
          <p:cNvCxnSpPr>
            <a:cxnSpLocks/>
            <a:stCxn id="8" idx="6"/>
          </p:cNvCxnSpPr>
          <p:nvPr/>
        </p:nvCxnSpPr>
        <p:spPr>
          <a:xfrm>
            <a:off x="10511504" y="5402723"/>
            <a:ext cx="608690" cy="27231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11B3D82-02F8-8B4A-8496-05628C6E4948}"/>
              </a:ext>
            </a:extLst>
          </p:cNvPr>
          <p:cNvCxnSpPr>
            <a:cxnSpLocks/>
            <a:stCxn id="8" idx="6"/>
            <a:endCxn id="11" idx="2"/>
          </p:cNvCxnSpPr>
          <p:nvPr/>
        </p:nvCxnSpPr>
        <p:spPr>
          <a:xfrm flipV="1">
            <a:off x="10511504" y="5129523"/>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911DFB1-1136-9A46-916C-DBD1C006EDBD}"/>
              </a:ext>
            </a:extLst>
          </p:cNvPr>
          <p:cNvCxnSpPr>
            <a:cxnSpLocks/>
            <a:stCxn id="7" idx="6"/>
            <a:endCxn id="11" idx="2"/>
          </p:cNvCxnSpPr>
          <p:nvPr/>
        </p:nvCxnSpPr>
        <p:spPr>
          <a:xfrm>
            <a:off x="10511504" y="4854190"/>
            <a:ext cx="606323" cy="275333"/>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5512B68-C66B-A041-8202-D752DE754991}"/>
              </a:ext>
            </a:extLst>
          </p:cNvPr>
          <p:cNvCxnSpPr>
            <a:cxnSpLocks/>
            <a:stCxn id="9" idx="6"/>
          </p:cNvCxnSpPr>
          <p:nvPr/>
        </p:nvCxnSpPr>
        <p:spPr>
          <a:xfrm>
            <a:off x="11444673" y="4032457"/>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C67CD04-9FC8-F242-A6F1-B1702AA1A394}"/>
              </a:ext>
            </a:extLst>
          </p:cNvPr>
          <p:cNvCxnSpPr>
            <a:cxnSpLocks/>
            <a:stCxn id="9" idx="6"/>
          </p:cNvCxnSpPr>
          <p:nvPr/>
        </p:nvCxnSpPr>
        <p:spPr>
          <a:xfrm>
            <a:off x="11444673" y="4032457"/>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52C018D-2AF4-6B4F-A07E-BC0F15002040}"/>
              </a:ext>
            </a:extLst>
          </p:cNvPr>
          <p:cNvCxnSpPr>
            <a:cxnSpLocks/>
            <a:stCxn id="9" idx="6"/>
          </p:cNvCxnSpPr>
          <p:nvPr/>
        </p:nvCxnSpPr>
        <p:spPr>
          <a:xfrm>
            <a:off x="11444673" y="4032457"/>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D3998EA-FAE0-554F-9037-E962365095DC}"/>
              </a:ext>
            </a:extLst>
          </p:cNvPr>
          <p:cNvCxnSpPr>
            <a:cxnSpLocks/>
            <a:stCxn id="9" idx="6"/>
          </p:cNvCxnSpPr>
          <p:nvPr/>
        </p:nvCxnSpPr>
        <p:spPr>
          <a:xfrm>
            <a:off x="11444673" y="4032457"/>
            <a:ext cx="672639" cy="1646134"/>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A25911E-ED28-324B-91A5-074C951D79CC}"/>
              </a:ext>
            </a:extLst>
          </p:cNvPr>
          <p:cNvCxnSpPr>
            <a:cxnSpLocks/>
          </p:cNvCxnSpPr>
          <p:nvPr/>
        </p:nvCxnSpPr>
        <p:spPr>
          <a:xfrm>
            <a:off x="11461104" y="4565358"/>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704DD1B-AFC6-6241-A2A1-59D28F491B32}"/>
              </a:ext>
            </a:extLst>
          </p:cNvPr>
          <p:cNvCxnSpPr>
            <a:cxnSpLocks/>
          </p:cNvCxnSpPr>
          <p:nvPr/>
        </p:nvCxnSpPr>
        <p:spPr>
          <a:xfrm>
            <a:off x="11461104" y="4565358"/>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D5B8151-FA39-0E44-B83F-7EF1D30535B6}"/>
              </a:ext>
            </a:extLst>
          </p:cNvPr>
          <p:cNvCxnSpPr>
            <a:cxnSpLocks/>
          </p:cNvCxnSpPr>
          <p:nvPr/>
        </p:nvCxnSpPr>
        <p:spPr>
          <a:xfrm>
            <a:off x="11461104" y="4565358"/>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18E999A-0EE6-1E4C-9021-2C477E7D3E97}"/>
              </a:ext>
            </a:extLst>
          </p:cNvPr>
          <p:cNvCxnSpPr>
            <a:cxnSpLocks/>
          </p:cNvCxnSpPr>
          <p:nvPr/>
        </p:nvCxnSpPr>
        <p:spPr>
          <a:xfrm flipV="1">
            <a:off x="11461104" y="4033346"/>
            <a:ext cx="656208" cy="532011"/>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7B9C0-5275-394E-8344-660C79BEA73C}"/>
              </a:ext>
            </a:extLst>
          </p:cNvPr>
          <p:cNvCxnSpPr>
            <a:cxnSpLocks/>
          </p:cNvCxnSpPr>
          <p:nvPr/>
        </p:nvCxnSpPr>
        <p:spPr>
          <a:xfrm>
            <a:off x="11440083" y="5123484"/>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E56FBEF-6D4E-C444-8BB4-06A090F914E8}"/>
              </a:ext>
            </a:extLst>
          </p:cNvPr>
          <p:cNvCxnSpPr>
            <a:cxnSpLocks/>
          </p:cNvCxnSpPr>
          <p:nvPr/>
        </p:nvCxnSpPr>
        <p:spPr>
          <a:xfrm>
            <a:off x="11440083" y="5123484"/>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03E1E12-E219-8642-A014-E2CC2BB080B4}"/>
              </a:ext>
            </a:extLst>
          </p:cNvPr>
          <p:cNvCxnSpPr>
            <a:cxnSpLocks/>
          </p:cNvCxnSpPr>
          <p:nvPr/>
        </p:nvCxnSpPr>
        <p:spPr>
          <a:xfrm flipV="1">
            <a:off x="11440083" y="4581879"/>
            <a:ext cx="677230" cy="54160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72A77B8-B7C5-824D-8A00-FEC24B1C453A}"/>
              </a:ext>
            </a:extLst>
          </p:cNvPr>
          <p:cNvCxnSpPr>
            <a:cxnSpLocks/>
          </p:cNvCxnSpPr>
          <p:nvPr/>
        </p:nvCxnSpPr>
        <p:spPr>
          <a:xfrm flipV="1">
            <a:off x="11440083" y="4033346"/>
            <a:ext cx="677230" cy="1090139"/>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B17A204-E541-3645-8CB9-A5509F604284}"/>
              </a:ext>
            </a:extLst>
          </p:cNvPr>
          <p:cNvCxnSpPr>
            <a:cxnSpLocks/>
            <a:stCxn id="12" idx="6"/>
          </p:cNvCxnSpPr>
          <p:nvPr/>
        </p:nvCxnSpPr>
        <p:spPr>
          <a:xfrm>
            <a:off x="11444673" y="5677702"/>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CF14424-507A-2C44-98D8-273FCB10B537}"/>
              </a:ext>
            </a:extLst>
          </p:cNvPr>
          <p:cNvCxnSpPr>
            <a:cxnSpLocks/>
            <a:stCxn id="12" idx="6"/>
          </p:cNvCxnSpPr>
          <p:nvPr/>
        </p:nvCxnSpPr>
        <p:spPr>
          <a:xfrm flipV="1">
            <a:off x="11444673" y="5130412"/>
            <a:ext cx="672639" cy="547289"/>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38BB2A8-9C57-AF47-9B17-EF558C54C0EE}"/>
              </a:ext>
            </a:extLst>
          </p:cNvPr>
          <p:cNvCxnSpPr>
            <a:cxnSpLocks/>
            <a:stCxn id="12" idx="6"/>
          </p:cNvCxnSpPr>
          <p:nvPr/>
        </p:nvCxnSpPr>
        <p:spPr>
          <a:xfrm flipV="1">
            <a:off x="11444673" y="4581879"/>
            <a:ext cx="672639" cy="1095822"/>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3B9030B-713F-E845-9885-4463F36BFF8B}"/>
              </a:ext>
            </a:extLst>
          </p:cNvPr>
          <p:cNvCxnSpPr>
            <a:cxnSpLocks/>
            <a:stCxn id="12" idx="6"/>
          </p:cNvCxnSpPr>
          <p:nvPr/>
        </p:nvCxnSpPr>
        <p:spPr>
          <a:xfrm flipV="1">
            <a:off x="11444673" y="4033346"/>
            <a:ext cx="672639" cy="1644355"/>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63490FC7-DD1C-5849-95D5-8C7D92789878}"/>
              </a:ext>
            </a:extLst>
          </p:cNvPr>
          <p:cNvSpPr txBox="1"/>
          <p:nvPr/>
        </p:nvSpPr>
        <p:spPr>
          <a:xfrm>
            <a:off x="-656604" y="186432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B0BE4232-F6E3-584E-A0F8-DE202C1F2840}"/>
              </a:ext>
            </a:extLst>
          </p:cNvPr>
          <p:cNvSpPr txBox="1"/>
          <p:nvPr/>
        </p:nvSpPr>
        <p:spPr>
          <a:xfrm>
            <a:off x="536713" y="1864324"/>
            <a:ext cx="9899374" cy="1246495"/>
          </a:xfrm>
          <a:prstGeom prst="rect">
            <a:avLst/>
          </a:prstGeom>
          <a:noFill/>
        </p:spPr>
        <p:txBody>
          <a:bodyPr wrap="square" rtlCol="0">
            <a:spAutoFit/>
          </a:bodyPr>
          <a:lstStyle/>
          <a:p>
            <a:pPr algn="ctr"/>
            <a:r>
              <a:rPr lang="en-US" sz="2500" dirty="0"/>
              <a:t>More data features means input layer should be larger</a:t>
            </a:r>
          </a:p>
          <a:p>
            <a:pPr algn="ctr"/>
            <a:r>
              <a:rPr lang="en-US" sz="2500" dirty="0"/>
              <a:t>More complex data </a:t>
            </a:r>
            <a:r>
              <a:rPr lang="en-US" sz="2500" i="1" dirty="0"/>
              <a:t>may</a:t>
            </a:r>
            <a:r>
              <a:rPr lang="en-US" sz="2500" dirty="0"/>
              <a:t> mean larger hidden layers or more hidden layers</a:t>
            </a:r>
          </a:p>
          <a:p>
            <a:pPr algn="ctr"/>
            <a:r>
              <a:rPr lang="en-US" sz="2500" dirty="0"/>
              <a:t>Sometimes, there is nothing to learn</a:t>
            </a:r>
          </a:p>
        </p:txBody>
      </p:sp>
      <p:sp>
        <p:nvSpPr>
          <p:cNvPr id="72" name="Oval 71">
            <a:extLst>
              <a:ext uri="{FF2B5EF4-FFF2-40B4-BE49-F238E27FC236}">
                <a16:creationId xmlns:a16="http://schemas.microsoft.com/office/drawing/2014/main" id="{A1367B3A-B0D5-414D-8BFC-37F659A84EDF}"/>
              </a:ext>
            </a:extLst>
          </p:cNvPr>
          <p:cNvSpPr/>
          <p:nvPr/>
        </p:nvSpPr>
        <p:spPr>
          <a:xfrm>
            <a:off x="11110722" y="2233656"/>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F43EAB5D-AB65-D740-A0B4-6BC3F2594E9F}"/>
              </a:ext>
            </a:extLst>
          </p:cNvPr>
          <p:cNvSpPr/>
          <p:nvPr/>
        </p:nvSpPr>
        <p:spPr>
          <a:xfrm>
            <a:off x="11110722" y="2782189"/>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2D791DD8-96DC-CB43-B528-20F05725C09A}"/>
              </a:ext>
            </a:extLst>
          </p:cNvPr>
          <p:cNvSpPr/>
          <p:nvPr/>
        </p:nvSpPr>
        <p:spPr>
          <a:xfrm>
            <a:off x="11110722" y="3330722"/>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79A2D4C8-B1FF-5E44-9471-FD622C0AF726}"/>
              </a:ext>
            </a:extLst>
          </p:cNvPr>
          <p:cNvSpPr/>
          <p:nvPr/>
        </p:nvSpPr>
        <p:spPr>
          <a:xfrm>
            <a:off x="11110722" y="3878901"/>
            <a:ext cx="326846" cy="32684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9A9816EB-2532-5147-B3BF-CB8C5B795660}"/>
              </a:ext>
            </a:extLst>
          </p:cNvPr>
          <p:cNvCxnSpPr>
            <a:cxnSpLocks/>
            <a:stCxn id="72" idx="6"/>
          </p:cNvCxnSpPr>
          <p:nvPr/>
        </p:nvCxnSpPr>
        <p:spPr>
          <a:xfrm>
            <a:off x="11437568" y="2397079"/>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E94D823-E795-6C46-8C0D-951CC99CDD0A}"/>
              </a:ext>
            </a:extLst>
          </p:cNvPr>
          <p:cNvCxnSpPr>
            <a:cxnSpLocks/>
            <a:stCxn id="72" idx="6"/>
          </p:cNvCxnSpPr>
          <p:nvPr/>
        </p:nvCxnSpPr>
        <p:spPr>
          <a:xfrm>
            <a:off x="11437568" y="2397079"/>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87DE61BB-282C-CA40-8B61-979E131C60BC}"/>
              </a:ext>
            </a:extLst>
          </p:cNvPr>
          <p:cNvCxnSpPr>
            <a:cxnSpLocks/>
            <a:stCxn id="72" idx="6"/>
          </p:cNvCxnSpPr>
          <p:nvPr/>
        </p:nvCxnSpPr>
        <p:spPr>
          <a:xfrm>
            <a:off x="11437568" y="2397079"/>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9B8E8D0A-E602-0D4E-BE42-17C983A0728B}"/>
              </a:ext>
            </a:extLst>
          </p:cNvPr>
          <p:cNvCxnSpPr>
            <a:cxnSpLocks/>
            <a:stCxn id="72" idx="6"/>
          </p:cNvCxnSpPr>
          <p:nvPr/>
        </p:nvCxnSpPr>
        <p:spPr>
          <a:xfrm>
            <a:off x="11437568" y="2397079"/>
            <a:ext cx="672639" cy="1646134"/>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B534DBC2-0AFC-EF4B-B267-43E22E503065}"/>
              </a:ext>
            </a:extLst>
          </p:cNvPr>
          <p:cNvCxnSpPr>
            <a:cxnSpLocks/>
          </p:cNvCxnSpPr>
          <p:nvPr/>
        </p:nvCxnSpPr>
        <p:spPr>
          <a:xfrm>
            <a:off x="11453999" y="2929980"/>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E38A2B7F-2F2F-374A-9B13-9256CE927264}"/>
              </a:ext>
            </a:extLst>
          </p:cNvPr>
          <p:cNvCxnSpPr>
            <a:cxnSpLocks/>
          </p:cNvCxnSpPr>
          <p:nvPr/>
        </p:nvCxnSpPr>
        <p:spPr>
          <a:xfrm>
            <a:off x="11453999" y="2929980"/>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ED86CBC8-D879-8E40-9E08-1AAD66DB1F11}"/>
              </a:ext>
            </a:extLst>
          </p:cNvPr>
          <p:cNvCxnSpPr>
            <a:cxnSpLocks/>
          </p:cNvCxnSpPr>
          <p:nvPr/>
        </p:nvCxnSpPr>
        <p:spPr>
          <a:xfrm>
            <a:off x="11453999" y="2929980"/>
            <a:ext cx="672639" cy="1097955"/>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FB2B8DD8-407E-8E46-B295-33DD3B96C32E}"/>
              </a:ext>
            </a:extLst>
          </p:cNvPr>
          <p:cNvCxnSpPr>
            <a:cxnSpLocks/>
          </p:cNvCxnSpPr>
          <p:nvPr/>
        </p:nvCxnSpPr>
        <p:spPr>
          <a:xfrm flipV="1">
            <a:off x="11453999" y="2397968"/>
            <a:ext cx="656208" cy="532011"/>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A8A94387-551C-A04C-8F43-BAFE5676D43C}"/>
              </a:ext>
            </a:extLst>
          </p:cNvPr>
          <p:cNvCxnSpPr>
            <a:cxnSpLocks/>
          </p:cNvCxnSpPr>
          <p:nvPr/>
        </p:nvCxnSpPr>
        <p:spPr>
          <a:xfrm>
            <a:off x="11432978" y="3488106"/>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A3FD0660-FBDC-9441-9878-5F4546437902}"/>
              </a:ext>
            </a:extLst>
          </p:cNvPr>
          <p:cNvCxnSpPr>
            <a:cxnSpLocks/>
          </p:cNvCxnSpPr>
          <p:nvPr/>
        </p:nvCxnSpPr>
        <p:spPr>
          <a:xfrm>
            <a:off x="11432978" y="3488106"/>
            <a:ext cx="672639" cy="549422"/>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2D5E70EA-A133-334C-AC4D-E13EFCD1FDF2}"/>
              </a:ext>
            </a:extLst>
          </p:cNvPr>
          <p:cNvCxnSpPr>
            <a:cxnSpLocks/>
          </p:cNvCxnSpPr>
          <p:nvPr/>
        </p:nvCxnSpPr>
        <p:spPr>
          <a:xfrm flipV="1">
            <a:off x="11432978" y="2946501"/>
            <a:ext cx="677230" cy="541605"/>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4D241243-86E8-EE4D-AFA3-57AE705F5733}"/>
              </a:ext>
            </a:extLst>
          </p:cNvPr>
          <p:cNvCxnSpPr>
            <a:cxnSpLocks/>
          </p:cNvCxnSpPr>
          <p:nvPr/>
        </p:nvCxnSpPr>
        <p:spPr>
          <a:xfrm flipV="1">
            <a:off x="11432978" y="2397968"/>
            <a:ext cx="677230" cy="1090139"/>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6ED0EB7B-A294-C245-9D82-C4F08794F958}"/>
              </a:ext>
            </a:extLst>
          </p:cNvPr>
          <p:cNvCxnSpPr>
            <a:cxnSpLocks/>
            <a:stCxn id="77" idx="6"/>
          </p:cNvCxnSpPr>
          <p:nvPr/>
        </p:nvCxnSpPr>
        <p:spPr>
          <a:xfrm>
            <a:off x="11437568" y="4042324"/>
            <a:ext cx="672639" cy="889"/>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8768A1D-0464-F14D-B977-966AC09C572B}"/>
              </a:ext>
            </a:extLst>
          </p:cNvPr>
          <p:cNvCxnSpPr>
            <a:cxnSpLocks/>
            <a:stCxn id="77" idx="6"/>
          </p:cNvCxnSpPr>
          <p:nvPr/>
        </p:nvCxnSpPr>
        <p:spPr>
          <a:xfrm flipV="1">
            <a:off x="11437568" y="3495034"/>
            <a:ext cx="672639" cy="547289"/>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C6F190B2-FEA6-0A40-9F9F-AA7C487A6F6F}"/>
              </a:ext>
            </a:extLst>
          </p:cNvPr>
          <p:cNvCxnSpPr>
            <a:cxnSpLocks/>
            <a:stCxn id="77" idx="6"/>
          </p:cNvCxnSpPr>
          <p:nvPr/>
        </p:nvCxnSpPr>
        <p:spPr>
          <a:xfrm flipV="1">
            <a:off x="11437568" y="2946501"/>
            <a:ext cx="672639" cy="1095822"/>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3F7D61CA-A7BA-DB4A-8D01-85FED1DE3C3C}"/>
              </a:ext>
            </a:extLst>
          </p:cNvPr>
          <p:cNvCxnSpPr>
            <a:cxnSpLocks/>
            <a:stCxn id="77" idx="6"/>
          </p:cNvCxnSpPr>
          <p:nvPr/>
        </p:nvCxnSpPr>
        <p:spPr>
          <a:xfrm flipV="1">
            <a:off x="11437568" y="2397968"/>
            <a:ext cx="672639" cy="1644355"/>
          </a:xfrm>
          <a:prstGeom prst="line">
            <a:avLst/>
          </a:prstGeom>
        </p:spPr>
        <p:style>
          <a:lnRef idx="1">
            <a:schemeClr val="dk1"/>
          </a:lnRef>
          <a:fillRef idx="0">
            <a:schemeClr val="dk1"/>
          </a:fillRef>
          <a:effectRef idx="0">
            <a:schemeClr val="dk1"/>
          </a:effectRef>
          <a:fontRef idx="minor">
            <a:schemeClr val="tx1"/>
          </a:fontRef>
        </p:style>
      </p:cxnSp>
      <p:sp>
        <p:nvSpPr>
          <p:cNvPr id="107" name="Oval 106">
            <a:extLst>
              <a:ext uri="{FF2B5EF4-FFF2-40B4-BE49-F238E27FC236}">
                <a16:creationId xmlns:a16="http://schemas.microsoft.com/office/drawing/2014/main" id="{B7CAC5FC-DF64-0B41-B906-1AF9E0A3BAD9}"/>
              </a:ext>
            </a:extLst>
          </p:cNvPr>
          <p:cNvSpPr/>
          <p:nvPr/>
        </p:nvSpPr>
        <p:spPr>
          <a:xfrm>
            <a:off x="10192947" y="2489797"/>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1CE392E-4347-D642-8967-8DBC88FBD194}"/>
              </a:ext>
            </a:extLst>
          </p:cNvPr>
          <p:cNvSpPr/>
          <p:nvPr/>
        </p:nvSpPr>
        <p:spPr>
          <a:xfrm>
            <a:off x="10192947" y="3038330"/>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59D93D8-4235-1543-AAAE-447BC97B665B}"/>
              </a:ext>
            </a:extLst>
          </p:cNvPr>
          <p:cNvSpPr/>
          <p:nvPr/>
        </p:nvSpPr>
        <p:spPr>
          <a:xfrm>
            <a:off x="10192947" y="3586863"/>
            <a:ext cx="326846" cy="3268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87418353-0FB8-4A43-9AA6-30634C30C601}"/>
              </a:ext>
            </a:extLst>
          </p:cNvPr>
          <p:cNvCxnSpPr>
            <a:cxnSpLocks/>
            <a:stCxn id="107" idx="6"/>
          </p:cNvCxnSpPr>
          <p:nvPr/>
        </p:nvCxnSpPr>
        <p:spPr>
          <a:xfrm flipV="1">
            <a:off x="10519793" y="2380020"/>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61AC1745-4252-054C-B101-96F2149B8525}"/>
              </a:ext>
            </a:extLst>
          </p:cNvPr>
          <p:cNvCxnSpPr>
            <a:cxnSpLocks/>
            <a:stCxn id="108" idx="6"/>
          </p:cNvCxnSpPr>
          <p:nvPr/>
        </p:nvCxnSpPr>
        <p:spPr>
          <a:xfrm flipV="1">
            <a:off x="10519793" y="2380020"/>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F96245E1-2708-BB42-A106-9A40A4C1A376}"/>
              </a:ext>
            </a:extLst>
          </p:cNvPr>
          <p:cNvCxnSpPr>
            <a:cxnSpLocks/>
            <a:stCxn id="109" idx="6"/>
          </p:cNvCxnSpPr>
          <p:nvPr/>
        </p:nvCxnSpPr>
        <p:spPr>
          <a:xfrm flipV="1">
            <a:off x="10519793" y="2380020"/>
            <a:ext cx="606323" cy="1370266"/>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CC661988-0A21-3044-96B8-672296F9FD65}"/>
              </a:ext>
            </a:extLst>
          </p:cNvPr>
          <p:cNvCxnSpPr>
            <a:cxnSpLocks/>
          </p:cNvCxnSpPr>
          <p:nvPr/>
        </p:nvCxnSpPr>
        <p:spPr>
          <a:xfrm flipV="1">
            <a:off x="10528082" y="2901730"/>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1CD051D-6C14-2747-BB96-3086ECD01654}"/>
              </a:ext>
            </a:extLst>
          </p:cNvPr>
          <p:cNvCxnSpPr>
            <a:cxnSpLocks/>
          </p:cNvCxnSpPr>
          <p:nvPr/>
        </p:nvCxnSpPr>
        <p:spPr>
          <a:xfrm flipV="1">
            <a:off x="10528082" y="2901730"/>
            <a:ext cx="606323" cy="821733"/>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25084A12-740B-E745-A342-43B72F5F99E8}"/>
              </a:ext>
            </a:extLst>
          </p:cNvPr>
          <p:cNvCxnSpPr>
            <a:cxnSpLocks/>
            <a:stCxn id="107" idx="6"/>
          </p:cNvCxnSpPr>
          <p:nvPr/>
        </p:nvCxnSpPr>
        <p:spPr>
          <a:xfrm>
            <a:off x="10519793" y="2653220"/>
            <a:ext cx="614612" cy="248510"/>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7BD09615-8D44-7040-AF5E-3C84FD548781}"/>
              </a:ext>
            </a:extLst>
          </p:cNvPr>
          <p:cNvCxnSpPr>
            <a:cxnSpLocks/>
            <a:stCxn id="107" idx="6"/>
          </p:cNvCxnSpPr>
          <p:nvPr/>
        </p:nvCxnSpPr>
        <p:spPr>
          <a:xfrm>
            <a:off x="10519793" y="2653220"/>
            <a:ext cx="599218" cy="1370267"/>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7BC48152-F710-CC43-8D02-2952C201E058}"/>
              </a:ext>
            </a:extLst>
          </p:cNvPr>
          <p:cNvCxnSpPr>
            <a:cxnSpLocks/>
            <a:stCxn id="108" idx="6"/>
          </p:cNvCxnSpPr>
          <p:nvPr/>
        </p:nvCxnSpPr>
        <p:spPr>
          <a:xfrm>
            <a:off x="10519793" y="3201753"/>
            <a:ext cx="613280" cy="837542"/>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0432901-49FB-B140-B6FF-8724A4B09CAB}"/>
              </a:ext>
            </a:extLst>
          </p:cNvPr>
          <p:cNvCxnSpPr>
            <a:cxnSpLocks/>
            <a:stCxn id="109" idx="6"/>
          </p:cNvCxnSpPr>
          <p:nvPr/>
        </p:nvCxnSpPr>
        <p:spPr>
          <a:xfrm>
            <a:off x="10519793" y="3750286"/>
            <a:ext cx="608690" cy="272310"/>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8503D3D2-B815-2947-A389-3A66E24375D3}"/>
              </a:ext>
            </a:extLst>
          </p:cNvPr>
          <p:cNvCxnSpPr>
            <a:cxnSpLocks/>
            <a:stCxn id="109" idx="6"/>
          </p:cNvCxnSpPr>
          <p:nvPr/>
        </p:nvCxnSpPr>
        <p:spPr>
          <a:xfrm flipV="1">
            <a:off x="10519793" y="3477086"/>
            <a:ext cx="606323" cy="273200"/>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6175DA32-A94E-BE46-A2D2-9E540077DB6A}"/>
              </a:ext>
            </a:extLst>
          </p:cNvPr>
          <p:cNvCxnSpPr>
            <a:cxnSpLocks/>
            <a:stCxn id="108" idx="6"/>
          </p:cNvCxnSpPr>
          <p:nvPr/>
        </p:nvCxnSpPr>
        <p:spPr>
          <a:xfrm>
            <a:off x="10519793" y="3201753"/>
            <a:ext cx="606323" cy="275333"/>
          </a:xfrm>
          <a:prstGeom prst="line">
            <a:avLst/>
          </a:prstGeom>
        </p:spPr>
        <p:style>
          <a:lnRef idx="1">
            <a:schemeClr val="dk1"/>
          </a:lnRef>
          <a:fillRef idx="0">
            <a:schemeClr val="dk1"/>
          </a:fillRef>
          <a:effectRef idx="0">
            <a:schemeClr val="dk1"/>
          </a:effectRef>
          <a:fontRef idx="minor">
            <a:schemeClr val="tx1"/>
          </a:fontRef>
        </p:style>
      </p:cxnSp>
      <p:sp>
        <p:nvSpPr>
          <p:cNvPr id="167" name="TextBox 166">
            <a:extLst>
              <a:ext uri="{FF2B5EF4-FFF2-40B4-BE49-F238E27FC236}">
                <a16:creationId xmlns:a16="http://schemas.microsoft.com/office/drawing/2014/main" id="{B62384F8-90A3-2C46-A252-D39D653C567C}"/>
              </a:ext>
            </a:extLst>
          </p:cNvPr>
          <p:cNvSpPr txBox="1"/>
          <p:nvPr/>
        </p:nvSpPr>
        <p:spPr>
          <a:xfrm>
            <a:off x="1081278" y="3139966"/>
            <a:ext cx="4727050" cy="584775"/>
          </a:xfrm>
          <a:prstGeom prst="rect">
            <a:avLst/>
          </a:prstGeom>
          <a:noFill/>
        </p:spPr>
        <p:txBody>
          <a:bodyPr wrap="square" rtlCol="0">
            <a:spAutoFit/>
          </a:bodyPr>
          <a:lstStyle/>
          <a:p>
            <a:r>
              <a:rPr lang="en-US" sz="3200" dirty="0"/>
              <a:t>Other features?</a:t>
            </a:r>
          </a:p>
        </p:txBody>
      </p:sp>
      <p:sp>
        <p:nvSpPr>
          <p:cNvPr id="5" name="Rectangle 4">
            <a:extLst>
              <a:ext uri="{FF2B5EF4-FFF2-40B4-BE49-F238E27FC236}">
                <a16:creationId xmlns:a16="http://schemas.microsoft.com/office/drawing/2014/main" id="{132DE322-1E43-C745-9808-95ABBFA0966D}"/>
              </a:ext>
            </a:extLst>
          </p:cNvPr>
          <p:cNvSpPr/>
          <p:nvPr/>
        </p:nvSpPr>
        <p:spPr>
          <a:xfrm>
            <a:off x="1516775" y="3641516"/>
            <a:ext cx="8919312" cy="2554545"/>
          </a:xfrm>
          <a:prstGeom prst="rect">
            <a:avLst/>
          </a:prstGeom>
        </p:spPr>
        <p:txBody>
          <a:bodyPr wrap="square">
            <a:spAutoFit/>
          </a:bodyPr>
          <a:lstStyle/>
          <a:p>
            <a:pPr marL="514350" indent="-514350">
              <a:buFont typeface="+mj-lt"/>
              <a:buAutoNum type="arabicPeriod"/>
            </a:pPr>
            <a:r>
              <a:rPr lang="en-US" sz="3200" dirty="0"/>
              <a:t>Author list</a:t>
            </a:r>
          </a:p>
          <a:p>
            <a:pPr marL="514350" indent="-514350">
              <a:buFont typeface="+mj-lt"/>
              <a:buAutoNum type="arabicPeriod"/>
            </a:pPr>
            <a:r>
              <a:rPr lang="en-US" sz="3200" dirty="0"/>
              <a:t>Number of authors</a:t>
            </a:r>
          </a:p>
          <a:p>
            <a:pPr marL="514350" indent="-514350">
              <a:buFont typeface="+mj-lt"/>
              <a:buAutoNum type="arabicPeriod"/>
            </a:pPr>
            <a:r>
              <a:rPr lang="en-US" sz="3200" dirty="0"/>
              <a:t>Past history of publishing</a:t>
            </a:r>
          </a:p>
          <a:p>
            <a:pPr marL="514350" indent="-514350">
              <a:buFont typeface="+mj-lt"/>
              <a:buAutoNum type="arabicPeriod"/>
            </a:pPr>
            <a:r>
              <a:rPr lang="en-US" sz="3200" dirty="0"/>
              <a:t>Journal published</a:t>
            </a:r>
          </a:p>
          <a:p>
            <a:pPr marL="514350" indent="-514350">
              <a:buFont typeface="+mj-lt"/>
              <a:buAutoNum type="arabicPeriod"/>
            </a:pPr>
            <a:r>
              <a:rPr lang="en-US" sz="3200" dirty="0">
                <a:solidFill>
                  <a:schemeClr val="bg1"/>
                </a:solidFill>
                <a:highlight>
                  <a:srgbClr val="FF0000"/>
                </a:highlight>
              </a:rPr>
              <a:t>Authorship interactions? (Need new architecture)</a:t>
            </a:r>
          </a:p>
        </p:txBody>
      </p:sp>
    </p:spTree>
    <p:extLst>
      <p:ext uri="{BB962C8B-B14F-4D97-AF65-F5344CB8AC3E}">
        <p14:creationId xmlns:p14="http://schemas.microsoft.com/office/powerpoint/2010/main" val="357803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B7D93-08FC-5B43-AB1C-317CC4D4483E}"/>
              </a:ext>
            </a:extLst>
          </p:cNvPr>
          <p:cNvSpPr>
            <a:spLocks noGrp="1"/>
          </p:cNvSpPr>
          <p:nvPr>
            <p:ph type="title"/>
          </p:nvPr>
        </p:nvSpPr>
        <p:spPr/>
        <p:txBody>
          <a:bodyPr/>
          <a:lstStyle/>
          <a:p>
            <a:r>
              <a:rPr lang="en-US" dirty="0"/>
              <a:t>The Training Process Summary</a:t>
            </a:r>
          </a:p>
        </p:txBody>
      </p:sp>
      <p:graphicFrame>
        <p:nvGraphicFramePr>
          <p:cNvPr id="4" name="Content Placeholder 3">
            <a:extLst>
              <a:ext uri="{FF2B5EF4-FFF2-40B4-BE49-F238E27FC236}">
                <a16:creationId xmlns:a16="http://schemas.microsoft.com/office/drawing/2014/main" id="{33E3A763-9568-2D4D-ACD5-EAB8DE10D353}"/>
              </a:ext>
            </a:extLst>
          </p:cNvPr>
          <p:cNvGraphicFramePr>
            <a:graphicFrameLocks noGrp="1"/>
          </p:cNvGraphicFramePr>
          <p:nvPr>
            <p:ph idx="1"/>
            <p:extLst>
              <p:ext uri="{D42A27DB-BD31-4B8C-83A1-F6EECF244321}">
                <p14:modId xmlns:p14="http://schemas.microsoft.com/office/powerpoint/2010/main" val="2825459393"/>
              </p:ext>
            </p:extLst>
          </p:nvPr>
        </p:nvGraphicFramePr>
        <p:xfrm>
          <a:off x="318369" y="2451381"/>
          <a:ext cx="10837311" cy="2954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772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BFCC4E-1B8E-744F-B596-5C3196E290CC}"/>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dirty="0">
                <a:solidFill>
                  <a:srgbClr val="FFFFFF"/>
                </a:solidFill>
              </a:rPr>
              <a:t>TensorFlow Tutorial</a:t>
            </a:r>
          </a:p>
        </p:txBody>
      </p:sp>
    </p:spTree>
    <p:extLst>
      <p:ext uri="{BB962C8B-B14F-4D97-AF65-F5344CB8AC3E}">
        <p14:creationId xmlns:p14="http://schemas.microsoft.com/office/powerpoint/2010/main" val="3185916724"/>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F822-1FDD-4243-A4C5-D956107EE426}"/>
              </a:ext>
            </a:extLst>
          </p:cNvPr>
          <p:cNvSpPr>
            <a:spLocks noGrp="1"/>
          </p:cNvSpPr>
          <p:nvPr>
            <p:ph type="title"/>
          </p:nvPr>
        </p:nvSpPr>
        <p:spPr/>
        <p:txBody>
          <a:bodyPr/>
          <a:lstStyle/>
          <a:p>
            <a:r>
              <a:rPr lang="en-US" dirty="0"/>
              <a:t>Python Frameworks for Deep Learning</a:t>
            </a:r>
          </a:p>
        </p:txBody>
      </p:sp>
      <p:pic>
        <p:nvPicPr>
          <p:cNvPr id="5" name="Picture 4">
            <a:extLst>
              <a:ext uri="{FF2B5EF4-FFF2-40B4-BE49-F238E27FC236}">
                <a16:creationId xmlns:a16="http://schemas.microsoft.com/office/drawing/2014/main" id="{8764D2D0-5810-9940-B7C6-AF33EFA45361}"/>
              </a:ext>
            </a:extLst>
          </p:cNvPr>
          <p:cNvPicPr>
            <a:picLocks noChangeAspect="1"/>
          </p:cNvPicPr>
          <p:nvPr/>
        </p:nvPicPr>
        <p:blipFill>
          <a:blip r:embed="rId2"/>
          <a:stretch>
            <a:fillRect/>
          </a:stretch>
        </p:blipFill>
        <p:spPr>
          <a:xfrm>
            <a:off x="917051" y="1908314"/>
            <a:ext cx="6884174" cy="4425540"/>
          </a:xfrm>
          <a:prstGeom prst="rect">
            <a:avLst/>
          </a:prstGeom>
        </p:spPr>
      </p:pic>
      <p:pic>
        <p:nvPicPr>
          <p:cNvPr id="4" name="Picture 3">
            <a:extLst>
              <a:ext uri="{FF2B5EF4-FFF2-40B4-BE49-F238E27FC236}">
                <a16:creationId xmlns:a16="http://schemas.microsoft.com/office/drawing/2014/main" id="{0CAFFEEF-257E-3240-81F3-6D7E3305D1E1}"/>
              </a:ext>
            </a:extLst>
          </p:cNvPr>
          <p:cNvPicPr>
            <a:picLocks noChangeAspect="1"/>
          </p:cNvPicPr>
          <p:nvPr/>
        </p:nvPicPr>
        <p:blipFill>
          <a:blip r:embed="rId3"/>
          <a:stretch>
            <a:fillRect/>
          </a:stretch>
        </p:blipFill>
        <p:spPr>
          <a:xfrm>
            <a:off x="7334436" y="2406584"/>
            <a:ext cx="4116447" cy="3429000"/>
          </a:xfrm>
          <a:prstGeom prst="rect">
            <a:avLst/>
          </a:prstGeom>
        </p:spPr>
      </p:pic>
    </p:spTree>
    <p:extLst>
      <p:ext uri="{BB962C8B-B14F-4D97-AF65-F5344CB8AC3E}">
        <p14:creationId xmlns:p14="http://schemas.microsoft.com/office/powerpoint/2010/main" val="4184136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010F3-3D21-9D4D-A1DD-7F6E82125305}"/>
              </a:ext>
            </a:extLst>
          </p:cNvPr>
          <p:cNvSpPr>
            <a:spLocks noGrp="1"/>
          </p:cNvSpPr>
          <p:nvPr>
            <p:ph type="title"/>
          </p:nvPr>
        </p:nvSpPr>
        <p:spPr/>
        <p:txBody>
          <a:bodyPr/>
          <a:lstStyle/>
          <a:p>
            <a:r>
              <a:rPr lang="en-US" dirty="0"/>
              <a:t>What does TensorFlow do?</a:t>
            </a:r>
          </a:p>
        </p:txBody>
      </p:sp>
      <p:sp>
        <p:nvSpPr>
          <p:cNvPr id="5" name="TextBox 4">
            <a:extLst>
              <a:ext uri="{FF2B5EF4-FFF2-40B4-BE49-F238E27FC236}">
                <a16:creationId xmlns:a16="http://schemas.microsoft.com/office/drawing/2014/main" id="{58ECAA37-327D-A344-A530-F29B98F5325D}"/>
              </a:ext>
            </a:extLst>
          </p:cNvPr>
          <p:cNvSpPr txBox="1"/>
          <p:nvPr/>
        </p:nvSpPr>
        <p:spPr>
          <a:xfrm>
            <a:off x="1097280" y="2027583"/>
            <a:ext cx="10233329" cy="1138773"/>
          </a:xfrm>
          <a:prstGeom prst="rect">
            <a:avLst/>
          </a:prstGeom>
          <a:noFill/>
        </p:spPr>
        <p:txBody>
          <a:bodyPr wrap="square" rtlCol="0">
            <a:spAutoFit/>
          </a:bodyPr>
          <a:lstStyle/>
          <a:p>
            <a:r>
              <a:rPr lang="en-US" sz="3600" dirty="0"/>
              <a:t>TensorFlow</a:t>
            </a:r>
            <a:r>
              <a:rPr lang="en-US" sz="3200" dirty="0"/>
              <a:t> is a open source (Google) library for numerical computation</a:t>
            </a:r>
          </a:p>
        </p:txBody>
      </p:sp>
      <p:pic>
        <p:nvPicPr>
          <p:cNvPr id="6" name="Picture 5">
            <a:extLst>
              <a:ext uri="{FF2B5EF4-FFF2-40B4-BE49-F238E27FC236}">
                <a16:creationId xmlns:a16="http://schemas.microsoft.com/office/drawing/2014/main" id="{F03F0321-D679-2042-AB4C-83A56AC934FD}"/>
              </a:ext>
            </a:extLst>
          </p:cNvPr>
          <p:cNvPicPr>
            <a:picLocks noChangeAspect="1"/>
          </p:cNvPicPr>
          <p:nvPr/>
        </p:nvPicPr>
        <p:blipFill>
          <a:blip r:embed="rId2"/>
          <a:stretch>
            <a:fillRect/>
          </a:stretch>
        </p:blipFill>
        <p:spPr>
          <a:xfrm>
            <a:off x="9103601" y="139147"/>
            <a:ext cx="1749929" cy="1457691"/>
          </a:xfrm>
          <a:prstGeom prst="rect">
            <a:avLst/>
          </a:prstGeom>
        </p:spPr>
      </p:pic>
      <p:pic>
        <p:nvPicPr>
          <p:cNvPr id="8" name="Picture 7">
            <a:extLst>
              <a:ext uri="{FF2B5EF4-FFF2-40B4-BE49-F238E27FC236}">
                <a16:creationId xmlns:a16="http://schemas.microsoft.com/office/drawing/2014/main" id="{296747B6-C42B-A745-A965-2ECBCB99AC04}"/>
              </a:ext>
            </a:extLst>
          </p:cNvPr>
          <p:cNvPicPr>
            <a:picLocks noChangeAspect="1"/>
          </p:cNvPicPr>
          <p:nvPr/>
        </p:nvPicPr>
        <p:blipFill>
          <a:blip r:embed="rId3"/>
          <a:stretch>
            <a:fillRect/>
          </a:stretch>
        </p:blipFill>
        <p:spPr>
          <a:xfrm>
            <a:off x="4500437" y="2898761"/>
            <a:ext cx="5651766" cy="3243622"/>
          </a:xfrm>
          <a:prstGeom prst="rect">
            <a:avLst/>
          </a:prstGeom>
        </p:spPr>
      </p:pic>
    </p:spTree>
    <p:extLst>
      <p:ext uri="{BB962C8B-B14F-4D97-AF65-F5344CB8AC3E}">
        <p14:creationId xmlns:p14="http://schemas.microsoft.com/office/powerpoint/2010/main" val="1395093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A77DD2C1-0122-44FD-8A7F-7BC5E8565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1EF1F-D688-124C-92E5-0CFF008EAB4C}"/>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6800" dirty="0" err="1">
                <a:solidFill>
                  <a:schemeClr val="tx1">
                    <a:lumMod val="85000"/>
                    <a:lumOff val="15000"/>
                  </a:schemeClr>
                </a:solidFill>
              </a:rPr>
              <a:t>Tensorflow</a:t>
            </a:r>
            <a:r>
              <a:rPr lang="en-US" sz="6800" dirty="0">
                <a:solidFill>
                  <a:schemeClr val="tx1">
                    <a:lumMod val="85000"/>
                    <a:lumOff val="15000"/>
                  </a:schemeClr>
                </a:solidFill>
              </a:rPr>
              <a:t> Efficiently Computes Gradients</a:t>
            </a:r>
          </a:p>
        </p:txBody>
      </p:sp>
      <p:pic>
        <p:nvPicPr>
          <p:cNvPr id="5" name="Picture 4">
            <a:extLst>
              <a:ext uri="{FF2B5EF4-FFF2-40B4-BE49-F238E27FC236}">
                <a16:creationId xmlns:a16="http://schemas.microsoft.com/office/drawing/2014/main" id="{6F3695CB-59EE-B046-BBAD-A7B5C524ACFC}"/>
              </a:ext>
            </a:extLst>
          </p:cNvPr>
          <p:cNvPicPr>
            <a:picLocks noChangeAspect="1"/>
          </p:cNvPicPr>
          <p:nvPr/>
        </p:nvPicPr>
        <p:blipFill>
          <a:blip r:embed="rId2"/>
          <a:stretch>
            <a:fillRect/>
          </a:stretch>
        </p:blipFill>
        <p:spPr>
          <a:xfrm>
            <a:off x="1203957" y="620720"/>
            <a:ext cx="2861399" cy="5086933"/>
          </a:xfrm>
          <a:prstGeom prst="rect">
            <a:avLst/>
          </a:prstGeom>
        </p:spPr>
      </p:pic>
      <p:cxnSp>
        <p:nvCxnSpPr>
          <p:cNvPr id="28" name="Straight Connector 17">
            <a:extLst>
              <a:ext uri="{FF2B5EF4-FFF2-40B4-BE49-F238E27FC236}">
                <a16:creationId xmlns:a16="http://schemas.microsoft.com/office/drawing/2014/main" id="{5A7B6757-994C-4B75-ABFE-D8F9E76093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46BC3A56-B546-4061-8E22-D2983771D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1">
            <a:extLst>
              <a:ext uri="{FF2B5EF4-FFF2-40B4-BE49-F238E27FC236}">
                <a16:creationId xmlns:a16="http://schemas.microsoft.com/office/drawing/2014/main" id="{923A7353-9373-4700-8B89-F4F7BA2D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6747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1C59-6549-5F45-A952-00113B355B06}"/>
              </a:ext>
            </a:extLst>
          </p:cNvPr>
          <p:cNvSpPr>
            <a:spLocks noGrp="1"/>
          </p:cNvSpPr>
          <p:nvPr>
            <p:ph type="title"/>
          </p:nvPr>
        </p:nvSpPr>
        <p:spPr/>
        <p:txBody>
          <a:bodyPr/>
          <a:lstStyle/>
          <a:p>
            <a:r>
              <a:rPr lang="en-US" dirty="0"/>
              <a:t>Your first TensorFlow session</a:t>
            </a:r>
          </a:p>
        </p:txBody>
      </p:sp>
      <p:sp>
        <p:nvSpPr>
          <p:cNvPr id="3" name="Content Placeholder 2">
            <a:extLst>
              <a:ext uri="{FF2B5EF4-FFF2-40B4-BE49-F238E27FC236}">
                <a16:creationId xmlns:a16="http://schemas.microsoft.com/office/drawing/2014/main" id="{4E1E7E0E-200B-6249-95E3-4A4C669935D4}"/>
              </a:ext>
            </a:extLst>
          </p:cNvPr>
          <p:cNvSpPr>
            <a:spLocks noGrp="1"/>
          </p:cNvSpPr>
          <p:nvPr>
            <p:ph idx="1"/>
          </p:nvPr>
        </p:nvSpPr>
        <p:spPr>
          <a:xfrm>
            <a:off x="1097280" y="1845733"/>
            <a:ext cx="10058400" cy="3909607"/>
          </a:xfrm>
        </p:spPr>
        <p:txBody>
          <a:bodyPr>
            <a:normAutofit/>
          </a:bodyPr>
          <a:lstStyle/>
          <a:p>
            <a:r>
              <a:rPr lang="en-US" sz="3200" dirty="0">
                <a:hlinkClick r:id="rId2"/>
              </a:rPr>
              <a:t>https://www.tensorflow.org/tutorials/eager/custom_training_walkthrough</a:t>
            </a:r>
            <a:endParaRPr lang="en-US" sz="3200" dirty="0"/>
          </a:p>
          <a:p>
            <a:r>
              <a:rPr lang="en-US" sz="3200" dirty="0"/>
              <a:t>Break off into groups of 3-5 (?)</a:t>
            </a:r>
          </a:p>
          <a:p>
            <a:r>
              <a:rPr lang="en-US" sz="3200" dirty="0"/>
              <a:t>First spend 5 minutes running the tutorial on your own.</a:t>
            </a:r>
          </a:p>
          <a:p>
            <a:r>
              <a:rPr lang="en-US" sz="3200" dirty="0"/>
              <a:t>Then spend 3 minutes with your group to answer the following:</a:t>
            </a:r>
          </a:p>
        </p:txBody>
      </p:sp>
    </p:spTree>
    <p:extLst>
      <p:ext uri="{BB962C8B-B14F-4D97-AF65-F5344CB8AC3E}">
        <p14:creationId xmlns:p14="http://schemas.microsoft.com/office/powerpoint/2010/main" val="3891703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D01C-3D98-474B-87C3-035260EB3524}"/>
              </a:ext>
            </a:extLst>
          </p:cNvPr>
          <p:cNvSpPr>
            <a:spLocks noGrp="1"/>
          </p:cNvSpPr>
          <p:nvPr>
            <p:ph type="title"/>
          </p:nvPr>
        </p:nvSpPr>
        <p:spPr/>
        <p:txBody>
          <a:bodyPr/>
          <a:lstStyle/>
          <a:p>
            <a:r>
              <a:rPr lang="en-US" dirty="0"/>
              <a:t>Group Discussion 1</a:t>
            </a:r>
          </a:p>
        </p:txBody>
      </p:sp>
      <p:sp>
        <p:nvSpPr>
          <p:cNvPr id="3" name="Content Placeholder 2">
            <a:extLst>
              <a:ext uri="{FF2B5EF4-FFF2-40B4-BE49-F238E27FC236}">
                <a16:creationId xmlns:a16="http://schemas.microsoft.com/office/drawing/2014/main" id="{7AA48550-E8A4-0248-B763-6248F9C2510B}"/>
              </a:ext>
            </a:extLst>
          </p:cNvPr>
          <p:cNvSpPr>
            <a:spLocks noGrp="1"/>
          </p:cNvSpPr>
          <p:nvPr>
            <p:ph idx="1"/>
          </p:nvPr>
        </p:nvSpPr>
        <p:spPr/>
        <p:txBody>
          <a:bodyPr/>
          <a:lstStyle/>
          <a:p>
            <a:pPr marL="457200" indent="-457200">
              <a:buFont typeface="+mj-lt"/>
              <a:buAutoNum type="arabicPeriod"/>
            </a:pPr>
            <a:endParaRPr lang="en-US" dirty="0"/>
          </a:p>
          <a:p>
            <a:pPr marL="457200" indent="-457200">
              <a:buFont typeface="+mj-lt"/>
              <a:buAutoNum type="arabicPeriod"/>
            </a:pPr>
            <a:r>
              <a:rPr lang="en-US" dirty="0"/>
              <a:t>What data features are we learning?</a:t>
            </a:r>
          </a:p>
          <a:p>
            <a:pPr marL="457200" indent="-457200">
              <a:buFont typeface="+mj-lt"/>
              <a:buAutoNum type="arabicPeriod"/>
            </a:pPr>
            <a:r>
              <a:rPr lang="en-US" b="1" dirty="0"/>
              <a:t>Supervised learning </a:t>
            </a:r>
            <a:r>
              <a:rPr lang="en-US" dirty="0"/>
              <a:t>is learning from labeled data. </a:t>
            </a:r>
            <a:r>
              <a:rPr lang="en-US" b="1" dirty="0"/>
              <a:t>Unsupervised learning</a:t>
            </a:r>
            <a:r>
              <a:rPr lang="en-US" dirty="0"/>
              <a:t> draws inferences from unlabeled data. What kind of learning is the Iris tutorial?</a:t>
            </a:r>
          </a:p>
          <a:p>
            <a:pPr marL="457200" indent="-457200">
              <a:buFont typeface="+mj-lt"/>
              <a:buAutoNum type="arabicPeriod"/>
            </a:pPr>
            <a:r>
              <a:rPr lang="en-US" dirty="0"/>
              <a:t>The default NN has just 1 hidden layer. What happens to the accuracy of the model with the test data if you increase the model size (e.g. add three hidden layers of 100 neurons each)? Explain why.</a:t>
            </a:r>
          </a:p>
          <a:p>
            <a:pPr marL="457200" indent="-457200">
              <a:buFont typeface="+mj-lt"/>
              <a:buAutoNum type="arabicPeriod"/>
            </a:pPr>
            <a:r>
              <a:rPr lang="en-US" dirty="0"/>
              <a:t>What happens when you increase the learning rate from 0.01 to 0.1? Why?</a:t>
            </a:r>
          </a:p>
          <a:p>
            <a:pPr marL="457200" indent="-457200">
              <a:buFont typeface="+mj-lt"/>
              <a:buAutoNum type="arabicPeriod"/>
            </a:pPr>
            <a:r>
              <a:rPr lang="en-US" dirty="0"/>
              <a:t>Are we using any regularization techniques? Why or why not?</a:t>
            </a:r>
          </a:p>
        </p:txBody>
      </p:sp>
    </p:spTree>
    <p:extLst>
      <p:ext uri="{BB962C8B-B14F-4D97-AF65-F5344CB8AC3E}">
        <p14:creationId xmlns:p14="http://schemas.microsoft.com/office/powerpoint/2010/main" val="2786784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7FC70C4-279C-6A48-96D8-8A32345E0233}"/>
              </a:ext>
            </a:extLst>
          </p:cNvPr>
          <p:cNvPicPr>
            <a:picLocks noGrp="1" noChangeAspect="1"/>
          </p:cNvPicPr>
          <p:nvPr>
            <p:ph idx="1"/>
          </p:nvPr>
        </p:nvPicPr>
        <p:blipFill>
          <a:blip r:embed="rId3"/>
          <a:stretch>
            <a:fillRect/>
          </a:stretch>
        </p:blipFill>
        <p:spPr>
          <a:xfrm>
            <a:off x="1437654" y="119270"/>
            <a:ext cx="7747000" cy="1536700"/>
          </a:xfrm>
        </p:spPr>
      </p:pic>
      <p:pic>
        <p:nvPicPr>
          <p:cNvPr id="11" name="Picture 10">
            <a:extLst>
              <a:ext uri="{FF2B5EF4-FFF2-40B4-BE49-F238E27FC236}">
                <a16:creationId xmlns:a16="http://schemas.microsoft.com/office/drawing/2014/main" id="{D64AB84A-D91D-4F4B-906B-D973B2E52816}"/>
              </a:ext>
            </a:extLst>
          </p:cNvPr>
          <p:cNvPicPr>
            <a:picLocks noChangeAspect="1"/>
          </p:cNvPicPr>
          <p:nvPr/>
        </p:nvPicPr>
        <p:blipFill>
          <a:blip r:embed="rId4"/>
          <a:stretch>
            <a:fillRect/>
          </a:stretch>
        </p:blipFill>
        <p:spPr>
          <a:xfrm>
            <a:off x="2655727" y="2469596"/>
            <a:ext cx="6880546" cy="3342309"/>
          </a:xfrm>
          <a:prstGeom prst="rect">
            <a:avLst/>
          </a:prstGeom>
        </p:spPr>
      </p:pic>
    </p:spTree>
    <p:extLst>
      <p:ext uri="{BB962C8B-B14F-4D97-AF65-F5344CB8AC3E}">
        <p14:creationId xmlns:p14="http://schemas.microsoft.com/office/powerpoint/2010/main" val="5529183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CEF7-2F39-E043-9EEC-21D842DF5BCA}"/>
              </a:ext>
            </a:extLst>
          </p:cNvPr>
          <p:cNvSpPr>
            <a:spLocks noGrp="1"/>
          </p:cNvSpPr>
          <p:nvPr>
            <p:ph type="title"/>
          </p:nvPr>
        </p:nvSpPr>
        <p:spPr/>
        <p:txBody>
          <a:bodyPr/>
          <a:lstStyle/>
          <a:p>
            <a:r>
              <a:rPr lang="en-US" dirty="0"/>
              <a:t>Practical Guidelines</a:t>
            </a:r>
          </a:p>
        </p:txBody>
      </p:sp>
      <p:sp>
        <p:nvSpPr>
          <p:cNvPr id="3" name="Content Placeholder 2">
            <a:extLst>
              <a:ext uri="{FF2B5EF4-FFF2-40B4-BE49-F238E27FC236}">
                <a16:creationId xmlns:a16="http://schemas.microsoft.com/office/drawing/2014/main" id="{503A241E-C378-DB44-AE3B-33959CAAB296}"/>
              </a:ext>
            </a:extLst>
          </p:cNvPr>
          <p:cNvSpPr>
            <a:spLocks noGrp="1"/>
          </p:cNvSpPr>
          <p:nvPr>
            <p:ph idx="1"/>
          </p:nvPr>
        </p:nvSpPr>
        <p:spPr/>
        <p:txBody>
          <a:bodyPr>
            <a:normAutofit lnSpcReduction="10000"/>
          </a:bodyPr>
          <a:lstStyle/>
          <a:p>
            <a:endParaRPr lang="en-US" sz="2500" b="1" dirty="0"/>
          </a:p>
          <a:p>
            <a:r>
              <a:rPr lang="en-US" sz="2500" b="1" u="sng" dirty="0"/>
              <a:t>The following settings gets you through most situations:</a:t>
            </a:r>
          </a:p>
          <a:p>
            <a:r>
              <a:rPr lang="en-US" sz="2500" b="1" dirty="0"/>
              <a:t>Initialization: </a:t>
            </a:r>
            <a:r>
              <a:rPr lang="en-US" sz="2500" dirty="0"/>
              <a:t>He Initialization</a:t>
            </a:r>
          </a:p>
          <a:p>
            <a:r>
              <a:rPr lang="en-US" sz="2500" b="1" dirty="0"/>
              <a:t>Activation Function: </a:t>
            </a:r>
            <a:r>
              <a:rPr lang="en-US" sz="2500" dirty="0" err="1"/>
              <a:t>ReLu</a:t>
            </a:r>
            <a:r>
              <a:rPr lang="en-US" sz="2500" dirty="0"/>
              <a:t> or</a:t>
            </a:r>
            <a:r>
              <a:rPr lang="en-US" sz="2500" b="1" dirty="0"/>
              <a:t> </a:t>
            </a:r>
            <a:r>
              <a:rPr lang="en-US" sz="2500" dirty="0"/>
              <a:t>Leaky </a:t>
            </a:r>
            <a:r>
              <a:rPr lang="en-US" sz="2500" dirty="0" err="1"/>
              <a:t>ReLu</a:t>
            </a:r>
            <a:endParaRPr lang="en-US" sz="2500" dirty="0"/>
          </a:p>
          <a:p>
            <a:r>
              <a:rPr lang="en-US" sz="2500" b="1" dirty="0"/>
              <a:t>Normalization: </a:t>
            </a:r>
            <a:r>
              <a:rPr lang="en-US" sz="2500" dirty="0"/>
              <a:t>Batch Normalization</a:t>
            </a:r>
          </a:p>
          <a:p>
            <a:r>
              <a:rPr lang="en-US" sz="2500" b="1" dirty="0"/>
              <a:t>Regularization: </a:t>
            </a:r>
            <a:r>
              <a:rPr lang="en-US" sz="2500" dirty="0"/>
              <a:t>Dropout (e.g. 10-50%)</a:t>
            </a:r>
          </a:p>
          <a:p>
            <a:r>
              <a:rPr lang="en-US" sz="2500" b="1" dirty="0"/>
              <a:t>Optimizer: </a:t>
            </a:r>
            <a:r>
              <a:rPr lang="en-US" sz="2500" dirty="0"/>
              <a:t>Adam or </a:t>
            </a:r>
            <a:r>
              <a:rPr lang="en-US" sz="2500" dirty="0" err="1"/>
              <a:t>Nesterov</a:t>
            </a:r>
            <a:r>
              <a:rPr lang="en-US" sz="2500" dirty="0"/>
              <a:t> Accelerated Gradient</a:t>
            </a:r>
          </a:p>
          <a:p>
            <a:r>
              <a:rPr lang="en-US" sz="2500" b="1" dirty="0"/>
              <a:t>Learning Rate Schedule: </a:t>
            </a:r>
            <a:r>
              <a:rPr lang="en-US" sz="2500" dirty="0"/>
              <a:t>None</a:t>
            </a:r>
            <a:endParaRPr lang="en-US" sz="2500" b="1" dirty="0"/>
          </a:p>
        </p:txBody>
      </p:sp>
    </p:spTree>
    <p:extLst>
      <p:ext uri="{BB962C8B-B14F-4D97-AF65-F5344CB8AC3E}">
        <p14:creationId xmlns:p14="http://schemas.microsoft.com/office/powerpoint/2010/main" val="2824031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BFCC4E-1B8E-744F-B596-5C3196E290CC}"/>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dirty="0">
                <a:solidFill>
                  <a:srgbClr val="FFFFFF"/>
                </a:solidFill>
              </a:rPr>
              <a:t>Deep Learning Architectures</a:t>
            </a:r>
          </a:p>
        </p:txBody>
      </p:sp>
    </p:spTree>
    <p:extLst>
      <p:ext uri="{BB962C8B-B14F-4D97-AF65-F5344CB8AC3E}">
        <p14:creationId xmlns:p14="http://schemas.microsoft.com/office/powerpoint/2010/main" val="3075449056"/>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4E77-47AB-C945-B3EE-974E10CE9E36}"/>
              </a:ext>
            </a:extLst>
          </p:cNvPr>
          <p:cNvSpPr>
            <a:spLocks noGrp="1"/>
          </p:cNvSpPr>
          <p:nvPr>
            <p:ph type="title"/>
          </p:nvPr>
        </p:nvSpPr>
        <p:spPr/>
        <p:txBody>
          <a:bodyPr/>
          <a:lstStyle/>
          <a:p>
            <a:r>
              <a:rPr lang="en-US" dirty="0"/>
              <a:t>Basics of ‘Architecture’</a:t>
            </a:r>
          </a:p>
        </p:txBody>
      </p:sp>
      <p:sp>
        <p:nvSpPr>
          <p:cNvPr id="3" name="Content Placeholder 2">
            <a:extLst>
              <a:ext uri="{FF2B5EF4-FFF2-40B4-BE49-F238E27FC236}">
                <a16:creationId xmlns:a16="http://schemas.microsoft.com/office/drawing/2014/main" id="{E56D08D4-9AB5-2842-BC36-F020BACEB42B}"/>
              </a:ext>
            </a:extLst>
          </p:cNvPr>
          <p:cNvSpPr>
            <a:spLocks noGrp="1"/>
          </p:cNvSpPr>
          <p:nvPr>
            <p:ph idx="1"/>
          </p:nvPr>
        </p:nvSpPr>
        <p:spPr>
          <a:xfrm>
            <a:off x="457200" y="2004760"/>
            <a:ext cx="10937019" cy="4023360"/>
          </a:xfrm>
        </p:spPr>
        <p:txBody>
          <a:bodyPr>
            <a:normAutofit/>
          </a:bodyPr>
          <a:lstStyle/>
          <a:p>
            <a:pPr lvl="1"/>
            <a:r>
              <a:rPr lang="en-US" sz="3000" dirty="0"/>
              <a:t>How many features do you have?</a:t>
            </a:r>
          </a:p>
          <a:p>
            <a:pPr lvl="2"/>
            <a:r>
              <a:rPr lang="en-US" sz="2600" dirty="0"/>
              <a:t>This will affect the ‘width’ of the layers you use.</a:t>
            </a:r>
          </a:p>
          <a:p>
            <a:pPr lvl="1"/>
            <a:endParaRPr lang="en-US" sz="3000" dirty="0"/>
          </a:p>
          <a:p>
            <a:pPr lvl="1"/>
            <a:r>
              <a:rPr lang="en-US" sz="3000" dirty="0"/>
              <a:t>Is your data best represented as a matrix or as a graph?</a:t>
            </a:r>
          </a:p>
          <a:p>
            <a:pPr lvl="2"/>
            <a:r>
              <a:rPr lang="en-US" sz="2600" dirty="0"/>
              <a:t>If you’re data is graph-like, normal NNs won’t cut it.</a:t>
            </a:r>
          </a:p>
          <a:p>
            <a:pPr lvl="1"/>
            <a:endParaRPr lang="en-US" sz="3000" dirty="0"/>
          </a:p>
          <a:p>
            <a:pPr lvl="1"/>
            <a:r>
              <a:rPr lang="en-US" sz="3000" dirty="0"/>
              <a:t>How complex are the features?</a:t>
            </a:r>
          </a:p>
          <a:p>
            <a:pPr lvl="2"/>
            <a:r>
              <a:rPr lang="en-US" sz="2600" dirty="0"/>
              <a:t>You’ll often need more hidden layers for more complex data. </a:t>
            </a:r>
          </a:p>
        </p:txBody>
      </p:sp>
    </p:spTree>
    <p:extLst>
      <p:ext uri="{BB962C8B-B14F-4D97-AF65-F5344CB8AC3E}">
        <p14:creationId xmlns:p14="http://schemas.microsoft.com/office/powerpoint/2010/main" val="22067791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Deep Learning Architectures</a:t>
            </a:r>
          </a:p>
        </p:txBody>
      </p:sp>
      <p:sp>
        <p:nvSpPr>
          <p:cNvPr id="3" name="Content Placeholder 2"/>
          <p:cNvSpPr>
            <a:spLocks noGrp="1"/>
          </p:cNvSpPr>
          <p:nvPr>
            <p:ph idx="1"/>
          </p:nvPr>
        </p:nvSpPr>
        <p:spPr/>
        <p:txBody>
          <a:bodyPr>
            <a:normAutofit lnSpcReduction="10000"/>
          </a:bodyPr>
          <a:lstStyle/>
          <a:p>
            <a:pPr algn="ctr"/>
            <a:r>
              <a:rPr lang="en-US" sz="2500" dirty="0"/>
              <a:t>Connectivity and signal processing leads to new architectures</a:t>
            </a:r>
          </a:p>
          <a:p>
            <a:endParaRPr lang="en-US" dirty="0"/>
          </a:p>
          <a:p>
            <a:r>
              <a:rPr lang="en-US" dirty="0"/>
              <a:t>Convolutional </a:t>
            </a:r>
            <a:r>
              <a:rPr lang="mr-IN" dirty="0"/>
              <a:t>–</a:t>
            </a:r>
            <a:r>
              <a:rPr lang="en-US" dirty="0"/>
              <a:t> extracting features (e.g. images)</a:t>
            </a:r>
          </a:p>
          <a:p>
            <a:r>
              <a:rPr lang="en-US" dirty="0"/>
              <a:t>Recurrent/Recursive </a:t>
            </a:r>
            <a:r>
              <a:rPr lang="mr-IN" dirty="0"/>
              <a:t>–</a:t>
            </a:r>
            <a:r>
              <a:rPr lang="en-US" dirty="0"/>
              <a:t> time series data or sequence modeling</a:t>
            </a:r>
          </a:p>
          <a:p>
            <a:r>
              <a:rPr lang="en-US" dirty="0"/>
              <a:t>Autoencoders </a:t>
            </a:r>
            <a:r>
              <a:rPr lang="mr-IN" dirty="0"/>
              <a:t>–</a:t>
            </a:r>
            <a:r>
              <a:rPr lang="en-US" dirty="0"/>
              <a:t> Condensing representations, removing noise</a:t>
            </a:r>
          </a:p>
          <a:p>
            <a:r>
              <a:rPr lang="en-US" dirty="0"/>
              <a:t>Reinforcement – Training robots/agents</a:t>
            </a:r>
          </a:p>
          <a:p>
            <a:r>
              <a:rPr lang="en-US" dirty="0"/>
              <a:t>Generative – Samples statistically similar data from training set </a:t>
            </a:r>
          </a:p>
          <a:p>
            <a:r>
              <a:rPr lang="en-US" dirty="0"/>
              <a:t>Adversarial – Competing networks to generate ‘fake’ data</a:t>
            </a:r>
          </a:p>
          <a:p>
            <a:r>
              <a:rPr lang="en-US" dirty="0"/>
              <a:t>Geometric – Graph based networks</a:t>
            </a:r>
          </a:p>
        </p:txBody>
      </p:sp>
    </p:spTree>
    <p:extLst>
      <p:ext uri="{BB962C8B-B14F-4D97-AF65-F5344CB8AC3E}">
        <p14:creationId xmlns:p14="http://schemas.microsoft.com/office/powerpoint/2010/main" val="1634208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5077-0C39-D340-8212-87F4593D2006}"/>
              </a:ext>
            </a:extLst>
          </p:cNvPr>
          <p:cNvSpPr>
            <a:spLocks noGrp="1"/>
          </p:cNvSpPr>
          <p:nvPr>
            <p:ph type="title"/>
          </p:nvPr>
        </p:nvSpPr>
        <p:spPr/>
        <p:txBody>
          <a:bodyPr/>
          <a:lstStyle/>
          <a:p>
            <a:r>
              <a:rPr lang="en-US" dirty="0"/>
              <a:t>Convolutional Deep Learning </a:t>
            </a:r>
          </a:p>
        </p:txBody>
      </p:sp>
      <p:pic>
        <p:nvPicPr>
          <p:cNvPr id="5" name="Picture 4">
            <a:extLst>
              <a:ext uri="{FF2B5EF4-FFF2-40B4-BE49-F238E27FC236}">
                <a16:creationId xmlns:a16="http://schemas.microsoft.com/office/drawing/2014/main" id="{E123EAAA-6FAC-0746-BB4C-39CCA3A1D70D}"/>
              </a:ext>
            </a:extLst>
          </p:cNvPr>
          <p:cNvPicPr>
            <a:picLocks noChangeAspect="1"/>
          </p:cNvPicPr>
          <p:nvPr/>
        </p:nvPicPr>
        <p:blipFill>
          <a:blip r:embed="rId2"/>
          <a:stretch>
            <a:fillRect/>
          </a:stretch>
        </p:blipFill>
        <p:spPr>
          <a:xfrm>
            <a:off x="444774" y="2142435"/>
            <a:ext cx="10948171" cy="3701774"/>
          </a:xfrm>
          <a:prstGeom prst="rect">
            <a:avLst/>
          </a:prstGeom>
        </p:spPr>
      </p:pic>
    </p:spTree>
    <p:extLst>
      <p:ext uri="{BB962C8B-B14F-4D97-AF65-F5344CB8AC3E}">
        <p14:creationId xmlns:p14="http://schemas.microsoft.com/office/powerpoint/2010/main" val="311595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5077-0C39-D340-8212-87F4593D2006}"/>
              </a:ext>
            </a:extLst>
          </p:cNvPr>
          <p:cNvSpPr>
            <a:spLocks noGrp="1"/>
          </p:cNvSpPr>
          <p:nvPr>
            <p:ph type="title"/>
          </p:nvPr>
        </p:nvSpPr>
        <p:spPr/>
        <p:txBody>
          <a:bodyPr/>
          <a:lstStyle/>
          <a:p>
            <a:r>
              <a:rPr lang="en-US" dirty="0"/>
              <a:t>Convolutional Deep Learning </a:t>
            </a:r>
          </a:p>
        </p:txBody>
      </p:sp>
      <p:pic>
        <p:nvPicPr>
          <p:cNvPr id="4" name="Picture 3">
            <a:extLst>
              <a:ext uri="{FF2B5EF4-FFF2-40B4-BE49-F238E27FC236}">
                <a16:creationId xmlns:a16="http://schemas.microsoft.com/office/drawing/2014/main" id="{D9EAFBFE-0DE6-EF47-8E6D-2415E57E8265}"/>
              </a:ext>
            </a:extLst>
          </p:cNvPr>
          <p:cNvPicPr>
            <a:picLocks noChangeAspect="1"/>
          </p:cNvPicPr>
          <p:nvPr/>
        </p:nvPicPr>
        <p:blipFill>
          <a:blip r:embed="rId2"/>
          <a:stretch>
            <a:fillRect/>
          </a:stretch>
        </p:blipFill>
        <p:spPr>
          <a:xfrm>
            <a:off x="568740" y="1879600"/>
            <a:ext cx="7874000" cy="1549400"/>
          </a:xfrm>
          <a:prstGeom prst="rect">
            <a:avLst/>
          </a:prstGeom>
        </p:spPr>
      </p:pic>
      <p:pic>
        <p:nvPicPr>
          <p:cNvPr id="6" name="Picture 5">
            <a:extLst>
              <a:ext uri="{FF2B5EF4-FFF2-40B4-BE49-F238E27FC236}">
                <a16:creationId xmlns:a16="http://schemas.microsoft.com/office/drawing/2014/main" id="{2BC878B4-21FB-BB48-A7A5-64DEA57445D6}"/>
              </a:ext>
            </a:extLst>
          </p:cNvPr>
          <p:cNvPicPr>
            <a:picLocks noChangeAspect="1"/>
          </p:cNvPicPr>
          <p:nvPr/>
        </p:nvPicPr>
        <p:blipFill>
          <a:blip r:embed="rId3"/>
          <a:stretch>
            <a:fillRect/>
          </a:stretch>
        </p:blipFill>
        <p:spPr>
          <a:xfrm>
            <a:off x="4505740" y="2654300"/>
            <a:ext cx="4556097" cy="3357124"/>
          </a:xfrm>
          <a:prstGeom prst="rect">
            <a:avLst/>
          </a:prstGeom>
        </p:spPr>
      </p:pic>
    </p:spTree>
    <p:extLst>
      <p:ext uri="{BB962C8B-B14F-4D97-AF65-F5344CB8AC3E}">
        <p14:creationId xmlns:p14="http://schemas.microsoft.com/office/powerpoint/2010/main" val="3579922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6E13-0090-FA45-9AE8-47FB7F8E168C}"/>
              </a:ext>
            </a:extLst>
          </p:cNvPr>
          <p:cNvSpPr>
            <a:spLocks noGrp="1"/>
          </p:cNvSpPr>
          <p:nvPr>
            <p:ph type="title"/>
          </p:nvPr>
        </p:nvSpPr>
        <p:spPr/>
        <p:txBody>
          <a:bodyPr/>
          <a:lstStyle/>
          <a:p>
            <a:r>
              <a:rPr lang="en-US" dirty="0"/>
              <a:t>Recurrent Neural Networks</a:t>
            </a:r>
          </a:p>
        </p:txBody>
      </p:sp>
      <p:pic>
        <p:nvPicPr>
          <p:cNvPr id="6" name="Picture 5">
            <a:extLst>
              <a:ext uri="{FF2B5EF4-FFF2-40B4-BE49-F238E27FC236}">
                <a16:creationId xmlns:a16="http://schemas.microsoft.com/office/drawing/2014/main" id="{77F13129-3B30-3B47-A3D1-DC3723BD4B84}"/>
              </a:ext>
            </a:extLst>
          </p:cNvPr>
          <p:cNvPicPr>
            <a:picLocks noChangeAspect="1"/>
          </p:cNvPicPr>
          <p:nvPr/>
        </p:nvPicPr>
        <p:blipFill>
          <a:blip r:embed="rId2"/>
          <a:stretch>
            <a:fillRect/>
          </a:stretch>
        </p:blipFill>
        <p:spPr>
          <a:xfrm>
            <a:off x="909154" y="1998316"/>
            <a:ext cx="2410516" cy="3741121"/>
          </a:xfrm>
          <a:prstGeom prst="rect">
            <a:avLst/>
          </a:prstGeom>
        </p:spPr>
      </p:pic>
      <p:sp>
        <p:nvSpPr>
          <p:cNvPr id="7" name="TextBox 6">
            <a:extLst>
              <a:ext uri="{FF2B5EF4-FFF2-40B4-BE49-F238E27FC236}">
                <a16:creationId xmlns:a16="http://schemas.microsoft.com/office/drawing/2014/main" id="{3A1B617C-A34E-354C-ADCE-054DABBE7D6D}"/>
              </a:ext>
            </a:extLst>
          </p:cNvPr>
          <p:cNvSpPr txBox="1"/>
          <p:nvPr/>
        </p:nvSpPr>
        <p:spPr>
          <a:xfrm>
            <a:off x="4532243" y="1998316"/>
            <a:ext cx="6623437" cy="3170099"/>
          </a:xfrm>
          <a:prstGeom prst="rect">
            <a:avLst/>
          </a:prstGeom>
          <a:noFill/>
        </p:spPr>
        <p:txBody>
          <a:bodyPr wrap="square" rtlCol="0">
            <a:spAutoFit/>
          </a:bodyPr>
          <a:lstStyle/>
          <a:p>
            <a:r>
              <a:rPr lang="en-US" sz="2500" dirty="0"/>
              <a:t>Units contain an aspect of memory, hence they can model </a:t>
            </a:r>
            <a:r>
              <a:rPr lang="en-US" sz="2500" b="1" dirty="0"/>
              <a:t>dynamics </a:t>
            </a:r>
            <a:r>
              <a:rPr lang="en-US" sz="2500" dirty="0"/>
              <a:t>and data that have a </a:t>
            </a:r>
            <a:r>
              <a:rPr lang="en-US" sz="2500" b="1" dirty="0"/>
              <a:t>time </a:t>
            </a:r>
            <a:r>
              <a:rPr lang="en-US" sz="2500" dirty="0"/>
              <a:t>features.</a:t>
            </a:r>
          </a:p>
          <a:p>
            <a:endParaRPr lang="en-US" sz="2500" dirty="0"/>
          </a:p>
          <a:p>
            <a:r>
              <a:rPr lang="en-US" sz="2500" dirty="0"/>
              <a:t>These networks are notoriously difficult to train.</a:t>
            </a:r>
          </a:p>
          <a:p>
            <a:endParaRPr lang="en-US" sz="2500" dirty="0"/>
          </a:p>
          <a:p>
            <a:r>
              <a:rPr lang="en-US" sz="2500" dirty="0"/>
              <a:t>Applications: e.g. Generative processes (building sequences like DNA or video generation)</a:t>
            </a:r>
          </a:p>
        </p:txBody>
      </p:sp>
    </p:spTree>
    <p:extLst>
      <p:ext uri="{BB962C8B-B14F-4D97-AF65-F5344CB8AC3E}">
        <p14:creationId xmlns:p14="http://schemas.microsoft.com/office/powerpoint/2010/main" val="34032520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B2D0E-18ED-C64A-8F06-4E04C715E5E7}"/>
              </a:ext>
            </a:extLst>
          </p:cNvPr>
          <p:cNvSpPr>
            <a:spLocks noGrp="1"/>
          </p:cNvSpPr>
          <p:nvPr>
            <p:ph type="title"/>
          </p:nvPr>
        </p:nvSpPr>
        <p:spPr/>
        <p:txBody>
          <a:bodyPr/>
          <a:lstStyle/>
          <a:p>
            <a:r>
              <a:rPr lang="en-US" dirty="0"/>
              <a:t>Autoencoders: Condensing data</a:t>
            </a:r>
          </a:p>
        </p:txBody>
      </p:sp>
      <p:pic>
        <p:nvPicPr>
          <p:cNvPr id="9" name="Picture 8">
            <a:extLst>
              <a:ext uri="{FF2B5EF4-FFF2-40B4-BE49-F238E27FC236}">
                <a16:creationId xmlns:a16="http://schemas.microsoft.com/office/drawing/2014/main" id="{1D6F5C7A-B65B-214B-8163-2470E2BC308C}"/>
              </a:ext>
            </a:extLst>
          </p:cNvPr>
          <p:cNvPicPr>
            <a:picLocks noChangeAspect="1"/>
          </p:cNvPicPr>
          <p:nvPr/>
        </p:nvPicPr>
        <p:blipFill>
          <a:blip r:embed="rId2"/>
          <a:stretch>
            <a:fillRect/>
          </a:stretch>
        </p:blipFill>
        <p:spPr>
          <a:xfrm>
            <a:off x="1036320" y="1737360"/>
            <a:ext cx="9658074" cy="4499526"/>
          </a:xfrm>
          <a:prstGeom prst="rect">
            <a:avLst/>
          </a:prstGeom>
        </p:spPr>
      </p:pic>
    </p:spTree>
    <p:extLst>
      <p:ext uri="{BB962C8B-B14F-4D97-AF65-F5344CB8AC3E}">
        <p14:creationId xmlns:p14="http://schemas.microsoft.com/office/powerpoint/2010/main" val="27728589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B2D0E-18ED-C64A-8F06-4E04C715E5E7}"/>
              </a:ext>
            </a:extLst>
          </p:cNvPr>
          <p:cNvSpPr>
            <a:spLocks noGrp="1"/>
          </p:cNvSpPr>
          <p:nvPr>
            <p:ph type="title"/>
          </p:nvPr>
        </p:nvSpPr>
        <p:spPr/>
        <p:txBody>
          <a:bodyPr/>
          <a:lstStyle/>
          <a:p>
            <a:r>
              <a:rPr lang="en-US" dirty="0"/>
              <a:t>Autoencoders: Decoding noisy data</a:t>
            </a:r>
          </a:p>
        </p:txBody>
      </p:sp>
      <p:pic>
        <p:nvPicPr>
          <p:cNvPr id="4" name="Picture 3">
            <a:extLst>
              <a:ext uri="{FF2B5EF4-FFF2-40B4-BE49-F238E27FC236}">
                <a16:creationId xmlns:a16="http://schemas.microsoft.com/office/drawing/2014/main" id="{B374C107-8A9D-354B-9477-B4A2F201E5E2}"/>
              </a:ext>
            </a:extLst>
          </p:cNvPr>
          <p:cNvPicPr>
            <a:picLocks noChangeAspect="1"/>
          </p:cNvPicPr>
          <p:nvPr/>
        </p:nvPicPr>
        <p:blipFill>
          <a:blip r:embed="rId2"/>
          <a:stretch>
            <a:fillRect/>
          </a:stretch>
        </p:blipFill>
        <p:spPr>
          <a:xfrm>
            <a:off x="1402080" y="1894840"/>
            <a:ext cx="9269920" cy="4406570"/>
          </a:xfrm>
          <a:prstGeom prst="rect">
            <a:avLst/>
          </a:prstGeom>
        </p:spPr>
      </p:pic>
    </p:spTree>
    <p:extLst>
      <p:ext uri="{BB962C8B-B14F-4D97-AF65-F5344CB8AC3E}">
        <p14:creationId xmlns:p14="http://schemas.microsoft.com/office/powerpoint/2010/main" val="16707271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FCCE-6BF8-6F49-A30E-4C9D51738D07}"/>
              </a:ext>
            </a:extLst>
          </p:cNvPr>
          <p:cNvSpPr>
            <a:spLocks noGrp="1"/>
          </p:cNvSpPr>
          <p:nvPr>
            <p:ph type="title"/>
          </p:nvPr>
        </p:nvSpPr>
        <p:spPr/>
        <p:txBody>
          <a:bodyPr/>
          <a:lstStyle/>
          <a:p>
            <a:r>
              <a:rPr lang="en-US" dirty="0"/>
              <a:t>Generative Adversarial Networks</a:t>
            </a:r>
          </a:p>
        </p:txBody>
      </p:sp>
      <p:pic>
        <p:nvPicPr>
          <p:cNvPr id="5" name="Picture 4">
            <a:extLst>
              <a:ext uri="{FF2B5EF4-FFF2-40B4-BE49-F238E27FC236}">
                <a16:creationId xmlns:a16="http://schemas.microsoft.com/office/drawing/2014/main" id="{42BFDC98-48EE-4646-9C03-D3D8F165CE50}"/>
              </a:ext>
            </a:extLst>
          </p:cNvPr>
          <p:cNvPicPr>
            <a:picLocks noChangeAspect="1"/>
          </p:cNvPicPr>
          <p:nvPr/>
        </p:nvPicPr>
        <p:blipFill>
          <a:blip r:embed="rId2"/>
          <a:stretch>
            <a:fillRect/>
          </a:stretch>
        </p:blipFill>
        <p:spPr>
          <a:xfrm>
            <a:off x="1097280" y="1887220"/>
            <a:ext cx="9356863" cy="4076257"/>
          </a:xfrm>
          <a:prstGeom prst="rect">
            <a:avLst/>
          </a:prstGeom>
        </p:spPr>
      </p:pic>
    </p:spTree>
    <p:extLst>
      <p:ext uri="{BB962C8B-B14F-4D97-AF65-F5344CB8AC3E}">
        <p14:creationId xmlns:p14="http://schemas.microsoft.com/office/powerpoint/2010/main" val="247827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4AFC26-B578-364B-B63F-C5397002B2D2}"/>
              </a:ext>
            </a:extLst>
          </p:cNvPr>
          <p:cNvPicPr>
            <a:picLocks noGrp="1" noChangeAspect="1"/>
          </p:cNvPicPr>
          <p:nvPr>
            <p:ph idx="1"/>
          </p:nvPr>
        </p:nvPicPr>
        <p:blipFill>
          <a:blip r:embed="rId3"/>
          <a:stretch>
            <a:fillRect/>
          </a:stretch>
        </p:blipFill>
        <p:spPr>
          <a:xfrm>
            <a:off x="1426058" y="755788"/>
            <a:ext cx="7213600" cy="876300"/>
          </a:xfrm>
        </p:spPr>
      </p:pic>
      <p:pic>
        <p:nvPicPr>
          <p:cNvPr id="9" name="Picture 8">
            <a:extLst>
              <a:ext uri="{FF2B5EF4-FFF2-40B4-BE49-F238E27FC236}">
                <a16:creationId xmlns:a16="http://schemas.microsoft.com/office/drawing/2014/main" id="{DA168FCA-6FD7-8A4D-BCFF-A6DE4899A384}"/>
              </a:ext>
            </a:extLst>
          </p:cNvPr>
          <p:cNvPicPr>
            <a:picLocks noChangeAspect="1"/>
          </p:cNvPicPr>
          <p:nvPr/>
        </p:nvPicPr>
        <p:blipFill>
          <a:blip r:embed="rId4"/>
          <a:stretch>
            <a:fillRect/>
          </a:stretch>
        </p:blipFill>
        <p:spPr>
          <a:xfrm>
            <a:off x="1963599" y="2004390"/>
            <a:ext cx="8537127" cy="4097821"/>
          </a:xfrm>
          <a:prstGeom prst="rect">
            <a:avLst/>
          </a:prstGeom>
        </p:spPr>
      </p:pic>
    </p:spTree>
    <p:extLst>
      <p:ext uri="{BB962C8B-B14F-4D97-AF65-F5344CB8AC3E}">
        <p14:creationId xmlns:p14="http://schemas.microsoft.com/office/powerpoint/2010/main" val="1188062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FCCE-6BF8-6F49-A30E-4C9D51738D07}"/>
              </a:ext>
            </a:extLst>
          </p:cNvPr>
          <p:cNvSpPr>
            <a:spLocks noGrp="1"/>
          </p:cNvSpPr>
          <p:nvPr>
            <p:ph type="title"/>
          </p:nvPr>
        </p:nvSpPr>
        <p:spPr/>
        <p:txBody>
          <a:bodyPr/>
          <a:lstStyle/>
          <a:p>
            <a:r>
              <a:rPr lang="en-US" dirty="0"/>
              <a:t>Generative Adversarial Networks</a:t>
            </a:r>
          </a:p>
        </p:txBody>
      </p:sp>
      <p:pic>
        <p:nvPicPr>
          <p:cNvPr id="4" name="Picture 3">
            <a:extLst>
              <a:ext uri="{FF2B5EF4-FFF2-40B4-BE49-F238E27FC236}">
                <a16:creationId xmlns:a16="http://schemas.microsoft.com/office/drawing/2014/main" id="{C8BE6275-A1CB-9145-A268-483071CE184D}"/>
              </a:ext>
            </a:extLst>
          </p:cNvPr>
          <p:cNvPicPr>
            <a:picLocks noChangeAspect="1"/>
          </p:cNvPicPr>
          <p:nvPr/>
        </p:nvPicPr>
        <p:blipFill>
          <a:blip r:embed="rId3"/>
          <a:stretch>
            <a:fillRect/>
          </a:stretch>
        </p:blipFill>
        <p:spPr>
          <a:xfrm>
            <a:off x="2587498" y="1868557"/>
            <a:ext cx="6425953" cy="4460682"/>
          </a:xfrm>
          <a:prstGeom prst="rect">
            <a:avLst/>
          </a:prstGeom>
        </p:spPr>
      </p:pic>
    </p:spTree>
    <p:extLst>
      <p:ext uri="{BB962C8B-B14F-4D97-AF65-F5344CB8AC3E}">
        <p14:creationId xmlns:p14="http://schemas.microsoft.com/office/powerpoint/2010/main" val="38765763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BFCC4E-1B8E-744F-B596-5C3196E290CC}"/>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dirty="0">
                <a:solidFill>
                  <a:srgbClr val="FFFFFF"/>
                </a:solidFill>
              </a:rPr>
              <a:t>Geometric Deep Learning in Biology</a:t>
            </a:r>
          </a:p>
        </p:txBody>
      </p:sp>
    </p:spTree>
    <p:extLst>
      <p:ext uri="{BB962C8B-B14F-4D97-AF65-F5344CB8AC3E}">
        <p14:creationId xmlns:p14="http://schemas.microsoft.com/office/powerpoint/2010/main" val="2388078868"/>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7D1EFAA-7858-42D7-9544-98A552ADF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43CC01-D9B2-3340-A871-FF1F291533A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4000" dirty="0">
                <a:solidFill>
                  <a:schemeClr val="tx1">
                    <a:lumMod val="85000"/>
                    <a:lumOff val="15000"/>
                  </a:schemeClr>
                </a:solidFill>
              </a:rPr>
              <a:t>Chemistry/Biology are deeply hierarchical</a:t>
            </a:r>
          </a:p>
        </p:txBody>
      </p:sp>
      <p:pic>
        <p:nvPicPr>
          <p:cNvPr id="5" name="pasted-image.png">
            <a:extLst>
              <a:ext uri="{FF2B5EF4-FFF2-40B4-BE49-F238E27FC236}">
                <a16:creationId xmlns:a16="http://schemas.microsoft.com/office/drawing/2014/main" id="{A12FB896-C71C-9E4B-A9D8-D681D7AE5D62}"/>
              </a:ext>
            </a:extLst>
          </p:cNvPr>
          <p:cNvPicPr>
            <a:picLocks noChangeAspect="1"/>
          </p:cNvPicPr>
          <p:nvPr/>
        </p:nvPicPr>
        <p:blipFill>
          <a:blip r:embed="rId2"/>
          <a:stretch>
            <a:fillRect/>
          </a:stretch>
        </p:blipFill>
        <p:spPr>
          <a:xfrm>
            <a:off x="164939" y="767112"/>
            <a:ext cx="6454066" cy="4840549"/>
          </a:xfrm>
          <a:prstGeom prst="rect">
            <a:avLst/>
          </a:prstGeom>
        </p:spPr>
      </p:pic>
      <p:cxnSp>
        <p:nvCxnSpPr>
          <p:cNvPr id="18" name="Straight Connector 17">
            <a:extLst>
              <a:ext uri="{FF2B5EF4-FFF2-40B4-BE49-F238E27FC236}">
                <a16:creationId xmlns:a16="http://schemas.microsoft.com/office/drawing/2014/main" id="{F04961BF-6DD2-4525-8611-2B21957DBE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F34D2C8-D65B-47C7-91F2-331661DBC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B0064D8A-32C8-44B3-9941-291A5A21C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700219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5FD21-145F-9148-8E6B-860602AEA981}"/>
              </a:ext>
            </a:extLst>
          </p:cNvPr>
          <p:cNvSpPr>
            <a:spLocks noGrp="1"/>
          </p:cNvSpPr>
          <p:nvPr>
            <p:ph type="title"/>
          </p:nvPr>
        </p:nvSpPr>
        <p:spPr>
          <a:xfrm>
            <a:off x="7859485" y="634946"/>
            <a:ext cx="3690257" cy="1450757"/>
          </a:xfrm>
        </p:spPr>
        <p:txBody>
          <a:bodyPr>
            <a:normAutofit/>
          </a:bodyPr>
          <a:lstStyle/>
          <a:p>
            <a:r>
              <a:rPr lang="en-US" dirty="0"/>
              <a:t>Geometric Deep Learning</a:t>
            </a:r>
          </a:p>
        </p:txBody>
      </p:sp>
      <p:pic>
        <p:nvPicPr>
          <p:cNvPr id="5" name="Picture 4">
            <a:extLst>
              <a:ext uri="{FF2B5EF4-FFF2-40B4-BE49-F238E27FC236}">
                <a16:creationId xmlns:a16="http://schemas.microsoft.com/office/drawing/2014/main" id="{40F86D21-91C8-5D4E-AA2C-D7D742B8D141}"/>
              </a:ext>
            </a:extLst>
          </p:cNvPr>
          <p:cNvPicPr>
            <a:picLocks noChangeAspect="1"/>
          </p:cNvPicPr>
          <p:nvPr/>
        </p:nvPicPr>
        <p:blipFill>
          <a:blip r:embed="rId2"/>
          <a:stretch>
            <a:fillRect/>
          </a:stretch>
        </p:blipFill>
        <p:spPr>
          <a:xfrm>
            <a:off x="633999" y="991139"/>
            <a:ext cx="6909801" cy="4612290"/>
          </a:xfrm>
          <a:prstGeom prst="rect">
            <a:avLst/>
          </a:prstGeom>
        </p:spPr>
      </p:pic>
      <p:cxnSp>
        <p:nvCxnSpPr>
          <p:cNvPr id="12" name="Straight Connector 11">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F35EA1-D548-8743-AB8D-4724A39CD433}"/>
              </a:ext>
            </a:extLst>
          </p:cNvPr>
          <p:cNvSpPr>
            <a:spLocks noGrp="1"/>
          </p:cNvSpPr>
          <p:nvPr>
            <p:ph idx="1"/>
          </p:nvPr>
        </p:nvSpPr>
        <p:spPr>
          <a:xfrm>
            <a:off x="7859485" y="2198914"/>
            <a:ext cx="3690257" cy="3670180"/>
          </a:xfrm>
        </p:spPr>
        <p:txBody>
          <a:bodyPr>
            <a:normAutofit/>
          </a:bodyPr>
          <a:lstStyle/>
          <a:p>
            <a:r>
              <a:rPr lang="en-US" b="1"/>
              <a:t>Geometric Deep Learning </a:t>
            </a:r>
            <a:r>
              <a:rPr lang="en-US"/>
              <a:t>is an exploding field in DL focused on </a:t>
            </a:r>
            <a:r>
              <a:rPr lang="en-US" b="1"/>
              <a:t>non-Euclidean data</a:t>
            </a:r>
          </a:p>
        </p:txBody>
      </p:sp>
      <p:sp>
        <p:nvSpPr>
          <p:cNvPr id="14" name="Rectangle 13">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287530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D187-F682-D94F-98E4-669B67ABFD68}"/>
              </a:ext>
            </a:extLst>
          </p:cNvPr>
          <p:cNvSpPr>
            <a:spLocks noGrp="1"/>
          </p:cNvSpPr>
          <p:nvPr>
            <p:ph type="title"/>
          </p:nvPr>
        </p:nvSpPr>
        <p:spPr>
          <a:xfrm>
            <a:off x="1152939" y="286603"/>
            <a:ext cx="10002741" cy="1450757"/>
          </a:xfrm>
        </p:spPr>
        <p:txBody>
          <a:bodyPr/>
          <a:lstStyle/>
          <a:p>
            <a:r>
              <a:rPr lang="en-US" dirty="0"/>
              <a:t>Example: Generative Graph Models for Drug Design</a:t>
            </a:r>
          </a:p>
        </p:txBody>
      </p:sp>
      <p:pic>
        <p:nvPicPr>
          <p:cNvPr id="5" name="Picture 4">
            <a:extLst>
              <a:ext uri="{FF2B5EF4-FFF2-40B4-BE49-F238E27FC236}">
                <a16:creationId xmlns:a16="http://schemas.microsoft.com/office/drawing/2014/main" id="{06992108-82F8-BB4C-8945-DF5FC49FC99F}"/>
              </a:ext>
            </a:extLst>
          </p:cNvPr>
          <p:cNvPicPr>
            <a:picLocks noChangeAspect="1"/>
          </p:cNvPicPr>
          <p:nvPr/>
        </p:nvPicPr>
        <p:blipFill rotWithShape="1">
          <a:blip r:embed="rId3"/>
          <a:srcRect b="64069"/>
          <a:stretch/>
        </p:blipFill>
        <p:spPr>
          <a:xfrm>
            <a:off x="861392" y="2581525"/>
            <a:ext cx="6460435" cy="3452767"/>
          </a:xfrm>
          <a:prstGeom prst="rect">
            <a:avLst/>
          </a:prstGeom>
        </p:spPr>
      </p:pic>
      <p:pic>
        <p:nvPicPr>
          <p:cNvPr id="36" name="Picture 35">
            <a:extLst>
              <a:ext uri="{FF2B5EF4-FFF2-40B4-BE49-F238E27FC236}">
                <a16:creationId xmlns:a16="http://schemas.microsoft.com/office/drawing/2014/main" id="{A0EFE389-4DAB-AA4E-9D32-D5845B0C912E}"/>
              </a:ext>
            </a:extLst>
          </p:cNvPr>
          <p:cNvPicPr>
            <a:picLocks noChangeAspect="1"/>
          </p:cNvPicPr>
          <p:nvPr/>
        </p:nvPicPr>
        <p:blipFill rotWithShape="1">
          <a:blip r:embed="rId3"/>
          <a:srcRect t="35931"/>
          <a:stretch/>
        </p:blipFill>
        <p:spPr>
          <a:xfrm>
            <a:off x="7673671" y="2581525"/>
            <a:ext cx="3656937" cy="3484962"/>
          </a:xfrm>
          <a:prstGeom prst="rect">
            <a:avLst/>
          </a:prstGeom>
        </p:spPr>
      </p:pic>
      <p:sp>
        <p:nvSpPr>
          <p:cNvPr id="6" name="TextBox 5">
            <a:extLst>
              <a:ext uri="{FF2B5EF4-FFF2-40B4-BE49-F238E27FC236}">
                <a16:creationId xmlns:a16="http://schemas.microsoft.com/office/drawing/2014/main" id="{9C2BDA60-7A02-534C-BBD5-2BDD003F30BF}"/>
              </a:ext>
            </a:extLst>
          </p:cNvPr>
          <p:cNvSpPr txBox="1"/>
          <p:nvPr/>
        </p:nvSpPr>
        <p:spPr>
          <a:xfrm>
            <a:off x="861392" y="1948070"/>
            <a:ext cx="8262730" cy="369332"/>
          </a:xfrm>
          <a:prstGeom prst="rect">
            <a:avLst/>
          </a:prstGeom>
          <a:noFill/>
        </p:spPr>
        <p:txBody>
          <a:bodyPr wrap="square" rtlCol="0">
            <a:spAutoFit/>
          </a:bodyPr>
          <a:lstStyle/>
          <a:p>
            <a:r>
              <a:rPr lang="en-US" dirty="0"/>
              <a:t>Code: </a:t>
            </a:r>
            <a:r>
              <a:rPr lang="en-US" dirty="0">
                <a:hlinkClick r:id="rId4"/>
              </a:rPr>
              <a:t>https://github.com/kevinid/molecule_generator</a:t>
            </a:r>
            <a:endParaRPr lang="en-US" dirty="0"/>
          </a:p>
        </p:txBody>
      </p:sp>
    </p:spTree>
    <p:extLst>
      <p:ext uri="{BB962C8B-B14F-4D97-AF65-F5344CB8AC3E}">
        <p14:creationId xmlns:p14="http://schemas.microsoft.com/office/powerpoint/2010/main" val="22248522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A930B-EF5C-5C4B-93C1-D4C4CDF7B23C}"/>
              </a:ext>
            </a:extLst>
          </p:cNvPr>
          <p:cNvSpPr>
            <a:spLocks noGrp="1"/>
          </p:cNvSpPr>
          <p:nvPr>
            <p:ph type="title"/>
          </p:nvPr>
        </p:nvSpPr>
        <p:spPr/>
        <p:txBody>
          <a:bodyPr/>
          <a:lstStyle/>
          <a:p>
            <a:r>
              <a:rPr lang="en-US" dirty="0"/>
              <a:t>Example: Generative Graph Models for Drug Design</a:t>
            </a:r>
          </a:p>
        </p:txBody>
      </p:sp>
      <p:pic>
        <p:nvPicPr>
          <p:cNvPr id="5" name="Picture 4">
            <a:extLst>
              <a:ext uri="{FF2B5EF4-FFF2-40B4-BE49-F238E27FC236}">
                <a16:creationId xmlns:a16="http://schemas.microsoft.com/office/drawing/2014/main" id="{05F13489-DB46-E74C-AFE6-F9642950E170}"/>
              </a:ext>
            </a:extLst>
          </p:cNvPr>
          <p:cNvPicPr>
            <a:picLocks noChangeAspect="1"/>
          </p:cNvPicPr>
          <p:nvPr/>
        </p:nvPicPr>
        <p:blipFill>
          <a:blip r:embed="rId2"/>
          <a:stretch>
            <a:fillRect/>
          </a:stretch>
        </p:blipFill>
        <p:spPr>
          <a:xfrm>
            <a:off x="2304636" y="1882542"/>
            <a:ext cx="7582728" cy="4331292"/>
          </a:xfrm>
          <a:prstGeom prst="rect">
            <a:avLst/>
          </a:prstGeom>
        </p:spPr>
      </p:pic>
    </p:spTree>
    <p:extLst>
      <p:ext uri="{BB962C8B-B14F-4D97-AF65-F5344CB8AC3E}">
        <p14:creationId xmlns:p14="http://schemas.microsoft.com/office/powerpoint/2010/main" val="42441482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5E8B7-66C0-3349-AED0-550051E6AF2B}"/>
              </a:ext>
            </a:extLst>
          </p:cNvPr>
          <p:cNvSpPr>
            <a:spLocks noGrp="1"/>
          </p:cNvSpPr>
          <p:nvPr>
            <p:ph type="title"/>
          </p:nvPr>
        </p:nvSpPr>
        <p:spPr/>
        <p:txBody>
          <a:bodyPr/>
          <a:lstStyle/>
          <a:p>
            <a:r>
              <a:rPr lang="en-US" dirty="0"/>
              <a:t>Deep Mind’s Graph Nets Framework</a:t>
            </a:r>
          </a:p>
        </p:txBody>
      </p:sp>
      <p:pic>
        <p:nvPicPr>
          <p:cNvPr id="5" name="Picture 4">
            <a:extLst>
              <a:ext uri="{FF2B5EF4-FFF2-40B4-BE49-F238E27FC236}">
                <a16:creationId xmlns:a16="http://schemas.microsoft.com/office/drawing/2014/main" id="{9A7E2802-420A-BB4A-BBDC-84B0C2439E5E}"/>
              </a:ext>
            </a:extLst>
          </p:cNvPr>
          <p:cNvPicPr>
            <a:picLocks noChangeAspect="1"/>
          </p:cNvPicPr>
          <p:nvPr/>
        </p:nvPicPr>
        <p:blipFill>
          <a:blip r:embed="rId3"/>
          <a:stretch>
            <a:fillRect/>
          </a:stretch>
        </p:blipFill>
        <p:spPr>
          <a:xfrm>
            <a:off x="1097280" y="3429000"/>
            <a:ext cx="9753600" cy="2286000"/>
          </a:xfrm>
          <a:prstGeom prst="rect">
            <a:avLst/>
          </a:prstGeom>
        </p:spPr>
      </p:pic>
      <p:sp>
        <p:nvSpPr>
          <p:cNvPr id="6" name="TextBox 5">
            <a:extLst>
              <a:ext uri="{FF2B5EF4-FFF2-40B4-BE49-F238E27FC236}">
                <a16:creationId xmlns:a16="http://schemas.microsoft.com/office/drawing/2014/main" id="{C456CEEF-3D73-7546-9F75-5EA759D4FE5F}"/>
              </a:ext>
            </a:extLst>
          </p:cNvPr>
          <p:cNvSpPr txBox="1"/>
          <p:nvPr/>
        </p:nvSpPr>
        <p:spPr>
          <a:xfrm>
            <a:off x="1341120" y="1848544"/>
            <a:ext cx="9604785" cy="1477328"/>
          </a:xfrm>
          <a:prstGeom prst="rect">
            <a:avLst/>
          </a:prstGeom>
          <a:noFill/>
        </p:spPr>
        <p:txBody>
          <a:bodyPr wrap="square" rtlCol="0">
            <a:spAutoFit/>
          </a:bodyPr>
          <a:lstStyle/>
          <a:p>
            <a:pPr algn="ctr"/>
            <a:r>
              <a:rPr lang="en-US" b="1" dirty="0" err="1"/>
              <a:t>GraphNets</a:t>
            </a:r>
            <a:r>
              <a:rPr lang="en-US" b="1" dirty="0"/>
              <a:t> </a:t>
            </a:r>
            <a:r>
              <a:rPr lang="en-US" dirty="0"/>
              <a:t>is a framework for dealing with graph-like data. </a:t>
            </a:r>
          </a:p>
          <a:p>
            <a:pPr algn="ctr"/>
            <a:endParaRPr lang="en-US" b="1" dirty="0"/>
          </a:p>
          <a:p>
            <a:pPr algn="ctr"/>
            <a:r>
              <a:rPr lang="en-US" dirty="0"/>
              <a:t>It learns on </a:t>
            </a:r>
            <a:r>
              <a:rPr lang="en-US" b="1" dirty="0"/>
              <a:t>edge</a:t>
            </a:r>
            <a:r>
              <a:rPr lang="en-US" dirty="0"/>
              <a:t>, </a:t>
            </a:r>
            <a:r>
              <a:rPr lang="en-US" b="1" dirty="0"/>
              <a:t>node</a:t>
            </a:r>
            <a:r>
              <a:rPr lang="en-US" dirty="0"/>
              <a:t>, and </a:t>
            </a:r>
            <a:r>
              <a:rPr lang="en-US" b="1" dirty="0"/>
              <a:t>global graph attributes </a:t>
            </a:r>
            <a:r>
              <a:rPr lang="en-US" dirty="0"/>
              <a:t>using the structure of input data.</a:t>
            </a:r>
          </a:p>
          <a:p>
            <a:pPr algn="ctr"/>
            <a:endParaRPr lang="en-US" dirty="0"/>
          </a:p>
          <a:p>
            <a:pPr algn="ctr"/>
            <a:r>
              <a:rPr lang="en-US" dirty="0"/>
              <a:t>Similar frameworks include </a:t>
            </a:r>
            <a:r>
              <a:rPr lang="en-US" b="1" dirty="0"/>
              <a:t>Deep Graph Learning (DGL) </a:t>
            </a:r>
            <a:r>
              <a:rPr lang="en-US" dirty="0"/>
              <a:t>and Facebook’s </a:t>
            </a:r>
            <a:r>
              <a:rPr lang="en-US" b="1" dirty="0"/>
              <a:t>Geometric </a:t>
            </a:r>
            <a:r>
              <a:rPr lang="en-US" b="1" dirty="0" err="1"/>
              <a:t>Pytorch</a:t>
            </a:r>
            <a:endParaRPr lang="en-US" b="1" dirty="0"/>
          </a:p>
        </p:txBody>
      </p:sp>
    </p:spTree>
    <p:extLst>
      <p:ext uri="{BB962C8B-B14F-4D97-AF65-F5344CB8AC3E}">
        <p14:creationId xmlns:p14="http://schemas.microsoft.com/office/powerpoint/2010/main" val="2049758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5E8B7-66C0-3349-AED0-550051E6AF2B}"/>
              </a:ext>
            </a:extLst>
          </p:cNvPr>
          <p:cNvSpPr>
            <a:spLocks noGrp="1"/>
          </p:cNvSpPr>
          <p:nvPr>
            <p:ph type="title"/>
          </p:nvPr>
        </p:nvSpPr>
        <p:spPr/>
        <p:txBody>
          <a:bodyPr/>
          <a:lstStyle/>
          <a:p>
            <a:r>
              <a:rPr lang="en-US" dirty="0"/>
              <a:t>Deep Mind’s Graph Nets Tutorial</a:t>
            </a:r>
          </a:p>
        </p:txBody>
      </p:sp>
      <p:sp>
        <p:nvSpPr>
          <p:cNvPr id="6" name="TextBox 5">
            <a:extLst>
              <a:ext uri="{FF2B5EF4-FFF2-40B4-BE49-F238E27FC236}">
                <a16:creationId xmlns:a16="http://schemas.microsoft.com/office/drawing/2014/main" id="{C456CEEF-3D73-7546-9F75-5EA759D4FE5F}"/>
              </a:ext>
            </a:extLst>
          </p:cNvPr>
          <p:cNvSpPr txBox="1"/>
          <p:nvPr/>
        </p:nvSpPr>
        <p:spPr>
          <a:xfrm>
            <a:off x="1805491" y="1983015"/>
            <a:ext cx="8337177" cy="369332"/>
          </a:xfrm>
          <a:prstGeom prst="rect">
            <a:avLst/>
          </a:prstGeom>
          <a:noFill/>
        </p:spPr>
        <p:txBody>
          <a:bodyPr wrap="square" rtlCol="0">
            <a:spAutoFit/>
          </a:bodyPr>
          <a:lstStyle/>
          <a:p>
            <a:pPr algn="ctr"/>
            <a:r>
              <a:rPr lang="en-US" u="sng" dirty="0">
                <a:hlinkClick r:id="rId3"/>
              </a:rPr>
              <a:t>https://github.com/deepmind/graph_nets</a:t>
            </a:r>
            <a:endParaRPr lang="en-US" b="1" u="sng" dirty="0"/>
          </a:p>
        </p:txBody>
      </p:sp>
      <p:pic>
        <p:nvPicPr>
          <p:cNvPr id="4" name="Picture 3">
            <a:extLst>
              <a:ext uri="{FF2B5EF4-FFF2-40B4-BE49-F238E27FC236}">
                <a16:creationId xmlns:a16="http://schemas.microsoft.com/office/drawing/2014/main" id="{4D69C5C1-F3DD-804F-A1AD-8861C8DAC16F}"/>
              </a:ext>
            </a:extLst>
          </p:cNvPr>
          <p:cNvPicPr>
            <a:picLocks noChangeAspect="1"/>
          </p:cNvPicPr>
          <p:nvPr/>
        </p:nvPicPr>
        <p:blipFill>
          <a:blip r:embed="rId4"/>
          <a:stretch>
            <a:fillRect/>
          </a:stretch>
        </p:blipFill>
        <p:spPr>
          <a:xfrm>
            <a:off x="1319418" y="2739829"/>
            <a:ext cx="9553164" cy="3531649"/>
          </a:xfrm>
          <a:prstGeom prst="rect">
            <a:avLst/>
          </a:prstGeom>
        </p:spPr>
      </p:pic>
      <p:sp>
        <p:nvSpPr>
          <p:cNvPr id="3" name="TextBox 2">
            <a:extLst>
              <a:ext uri="{FF2B5EF4-FFF2-40B4-BE49-F238E27FC236}">
                <a16:creationId xmlns:a16="http://schemas.microsoft.com/office/drawing/2014/main" id="{7F65FE49-74FC-FA45-87B7-26E5AED57CA9}"/>
              </a:ext>
            </a:extLst>
          </p:cNvPr>
          <p:cNvSpPr txBox="1"/>
          <p:nvPr/>
        </p:nvSpPr>
        <p:spPr>
          <a:xfrm>
            <a:off x="3307976" y="2352347"/>
            <a:ext cx="5674659" cy="369332"/>
          </a:xfrm>
          <a:prstGeom prst="rect">
            <a:avLst/>
          </a:prstGeom>
          <a:noFill/>
        </p:spPr>
        <p:txBody>
          <a:bodyPr wrap="square" rtlCol="0">
            <a:spAutoFit/>
          </a:bodyPr>
          <a:lstStyle/>
          <a:p>
            <a:pPr algn="ctr"/>
            <a:r>
              <a:rPr lang="en-US" dirty="0"/>
              <a:t>change </a:t>
            </a:r>
            <a:r>
              <a:rPr lang="en-US" b="1" u="sng" dirty="0" err="1"/>
              <a:t>num_training_iterations</a:t>
            </a:r>
            <a:r>
              <a:rPr lang="en-US" b="1" u="sng" dirty="0"/>
              <a:t> = 500</a:t>
            </a:r>
          </a:p>
        </p:txBody>
      </p:sp>
    </p:spTree>
    <p:extLst>
      <p:ext uri="{BB962C8B-B14F-4D97-AF65-F5344CB8AC3E}">
        <p14:creationId xmlns:p14="http://schemas.microsoft.com/office/powerpoint/2010/main" val="4066724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D01C-3D98-474B-87C3-035260EB3524}"/>
              </a:ext>
            </a:extLst>
          </p:cNvPr>
          <p:cNvSpPr>
            <a:spLocks noGrp="1"/>
          </p:cNvSpPr>
          <p:nvPr>
            <p:ph type="title"/>
          </p:nvPr>
        </p:nvSpPr>
        <p:spPr/>
        <p:txBody>
          <a:bodyPr/>
          <a:lstStyle/>
          <a:p>
            <a:r>
              <a:rPr lang="en-US" dirty="0"/>
              <a:t>Group Discussion 2 (~5 min)</a:t>
            </a:r>
          </a:p>
        </p:txBody>
      </p:sp>
      <p:sp>
        <p:nvSpPr>
          <p:cNvPr id="3" name="Content Placeholder 2">
            <a:extLst>
              <a:ext uri="{FF2B5EF4-FFF2-40B4-BE49-F238E27FC236}">
                <a16:creationId xmlns:a16="http://schemas.microsoft.com/office/drawing/2014/main" id="{7AA48550-E8A4-0248-B763-6248F9C2510B}"/>
              </a:ext>
            </a:extLst>
          </p:cNvPr>
          <p:cNvSpPr>
            <a:spLocks noGrp="1"/>
          </p:cNvSpPr>
          <p:nvPr>
            <p:ph idx="1"/>
          </p:nvPr>
        </p:nvSpPr>
        <p:spPr>
          <a:xfrm>
            <a:off x="1097280" y="2249146"/>
            <a:ext cx="10058400" cy="3492748"/>
          </a:xfrm>
        </p:spPr>
        <p:txBody>
          <a:bodyPr/>
          <a:lstStyle/>
          <a:p>
            <a:pPr marL="457200" indent="-457200">
              <a:buFont typeface="+mj-lt"/>
              <a:buAutoNum type="arabicPeriod"/>
            </a:pPr>
            <a:endParaRPr lang="en-US" dirty="0"/>
          </a:p>
          <a:p>
            <a:pPr marL="457200" indent="-457200">
              <a:buFont typeface="+mj-lt"/>
              <a:buAutoNum type="arabicPeriod"/>
            </a:pPr>
            <a:r>
              <a:rPr lang="en-US" dirty="0"/>
              <a:t>How is the shortest path problem formulated? What is the ‘target’ data we are trying to learn? Where is it on the graph?</a:t>
            </a:r>
          </a:p>
          <a:p>
            <a:pPr marL="457200" indent="-457200">
              <a:buFont typeface="+mj-lt"/>
              <a:buAutoNum type="arabicPeriod"/>
            </a:pPr>
            <a:r>
              <a:rPr lang="en-US" dirty="0"/>
              <a:t>In the </a:t>
            </a:r>
            <a:r>
              <a:rPr lang="en-US" b="1" dirty="0"/>
              <a:t>Set up model training and evaluation </a:t>
            </a:r>
            <a:r>
              <a:rPr lang="en-US" dirty="0"/>
              <a:t>cell there is a figure of the architecture and discussion of message passing. Can you make any connections with the architectures we previous discussed? [We previously discussed Convolutional, Recurrent, Autoencoders, Generative, Adversarial architectures]</a:t>
            </a:r>
            <a:endParaRPr lang="en-US" b="1" dirty="0"/>
          </a:p>
          <a:p>
            <a:pPr marL="457200" indent="-457200">
              <a:buFont typeface="+mj-lt"/>
              <a:buAutoNum type="arabicPeriod"/>
            </a:pPr>
            <a:r>
              <a:rPr lang="en-US" dirty="0"/>
              <a:t>What kinds of problems in biology can you imagine using graph neural networks with?</a:t>
            </a:r>
          </a:p>
        </p:txBody>
      </p:sp>
    </p:spTree>
    <p:extLst>
      <p:ext uri="{BB962C8B-B14F-4D97-AF65-F5344CB8AC3E}">
        <p14:creationId xmlns:p14="http://schemas.microsoft.com/office/powerpoint/2010/main" val="5350341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AFE8-5253-CB48-9738-234FE802DA7D}"/>
              </a:ext>
            </a:extLst>
          </p:cNvPr>
          <p:cNvSpPr>
            <a:spLocks noGrp="1"/>
          </p:cNvSpPr>
          <p:nvPr>
            <p:ph type="title"/>
          </p:nvPr>
        </p:nvSpPr>
        <p:spPr/>
        <p:txBody>
          <a:bodyPr/>
          <a:lstStyle/>
          <a:p>
            <a:r>
              <a:rPr lang="en-US" dirty="0"/>
              <a:t>Examples of Graph Neural Networks in Biology</a:t>
            </a:r>
          </a:p>
        </p:txBody>
      </p:sp>
      <p:sp>
        <p:nvSpPr>
          <p:cNvPr id="3" name="Content Placeholder 2">
            <a:extLst>
              <a:ext uri="{FF2B5EF4-FFF2-40B4-BE49-F238E27FC236}">
                <a16:creationId xmlns:a16="http://schemas.microsoft.com/office/drawing/2014/main" id="{4AF2BD7C-9558-CD46-8930-01BFFC7EC3BE}"/>
              </a:ext>
            </a:extLst>
          </p:cNvPr>
          <p:cNvSpPr>
            <a:spLocks noGrp="1"/>
          </p:cNvSpPr>
          <p:nvPr>
            <p:ph idx="1"/>
          </p:nvPr>
        </p:nvSpPr>
        <p:spPr>
          <a:xfrm>
            <a:off x="1097280" y="1845733"/>
            <a:ext cx="10058400" cy="4259232"/>
          </a:xfrm>
        </p:spPr>
        <p:txBody>
          <a:bodyPr>
            <a:normAutofit/>
          </a:bodyPr>
          <a:lstStyle/>
          <a:p>
            <a:pPr algn="ctr"/>
            <a:r>
              <a:rPr lang="en-US" dirty="0">
                <a:hlinkClick r:id="rId3"/>
              </a:rPr>
              <a:t>http://snap.stanford.edu/deepnetbio-ismb/</a:t>
            </a:r>
            <a:endParaRPr lang="en-US" dirty="0"/>
          </a:p>
          <a:p>
            <a:pPr algn="ctr"/>
            <a:endParaRPr lang="en-US" dirty="0"/>
          </a:p>
          <a:p>
            <a:pPr algn="ctr"/>
            <a:r>
              <a:rPr lang="en-US" sz="2800" dirty="0">
                <a:solidFill>
                  <a:schemeClr val="accent2">
                    <a:lumMod val="50000"/>
                  </a:schemeClr>
                </a:solidFill>
              </a:rPr>
              <a:t>Gene Function Prediction</a:t>
            </a:r>
          </a:p>
          <a:p>
            <a:pPr algn="ctr"/>
            <a:r>
              <a:rPr lang="en-US" sz="2800" dirty="0">
                <a:solidFill>
                  <a:schemeClr val="accent2">
                    <a:lumMod val="50000"/>
                  </a:schemeClr>
                </a:solidFill>
              </a:rPr>
              <a:t>Protein-protein interaction prediction</a:t>
            </a:r>
          </a:p>
          <a:p>
            <a:pPr algn="ctr"/>
            <a:r>
              <a:rPr lang="en-US" sz="2800" dirty="0">
                <a:solidFill>
                  <a:schemeClr val="accent2">
                    <a:lumMod val="50000"/>
                  </a:schemeClr>
                </a:solidFill>
              </a:rPr>
              <a:t>Disease pathway prediction</a:t>
            </a:r>
          </a:p>
          <a:p>
            <a:pPr algn="ctr"/>
            <a:r>
              <a:rPr lang="en-US" sz="2800" dirty="0">
                <a:solidFill>
                  <a:schemeClr val="accent2">
                    <a:lumMod val="50000"/>
                  </a:schemeClr>
                </a:solidFill>
              </a:rPr>
              <a:t>Drug repurposing</a:t>
            </a:r>
          </a:p>
          <a:p>
            <a:pPr algn="ctr"/>
            <a:r>
              <a:rPr lang="en-US" sz="2800" dirty="0">
                <a:solidFill>
                  <a:schemeClr val="accent2">
                    <a:lumMod val="50000"/>
                  </a:schemeClr>
                </a:solidFill>
              </a:rPr>
              <a:t>Drug side-effect prediction</a:t>
            </a:r>
          </a:p>
        </p:txBody>
      </p:sp>
    </p:spTree>
    <p:extLst>
      <p:ext uri="{BB962C8B-B14F-4D97-AF65-F5344CB8AC3E}">
        <p14:creationId xmlns:p14="http://schemas.microsoft.com/office/powerpoint/2010/main" val="230435911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3672</Words>
  <Application>Microsoft Macintosh PowerPoint</Application>
  <PresentationFormat>Widescreen</PresentationFormat>
  <Paragraphs>651</Paragraphs>
  <Slides>133</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133</vt:i4>
      </vt:variant>
    </vt:vector>
  </HeadingPairs>
  <TitlesOfParts>
    <vt:vector size="138" baseType="lpstr">
      <vt:lpstr>Arial</vt:lpstr>
      <vt:lpstr>Calibri</vt:lpstr>
      <vt:lpstr>Calibri Light</vt:lpstr>
      <vt:lpstr>Raleway</vt:lpstr>
      <vt:lpstr>Retrospect</vt:lpstr>
      <vt:lpstr>Introduction to Deep Learning in Biology</vt:lpstr>
      <vt:lpstr>References for Deep Learning</vt:lpstr>
      <vt:lpstr>PowerPoint Presentation</vt:lpstr>
      <vt:lpstr>PowerPoint Presentation</vt:lpstr>
      <vt:lpstr>Where is Deep Learning Used?</vt:lpstr>
      <vt:lpstr>Deep Learning in Medicine and Biology</vt:lpstr>
      <vt:lpstr>Examples of Deep Learning in Chemistry/Biology</vt:lpstr>
      <vt:lpstr>PowerPoint Presentation</vt:lpstr>
      <vt:lpstr>PowerPoint Presentation</vt:lpstr>
      <vt:lpstr>PowerPoint Presentation</vt:lpstr>
      <vt:lpstr>PowerPoint Presentation</vt:lpstr>
      <vt:lpstr>Deep Learning extracts Features from Data</vt:lpstr>
      <vt:lpstr>Grand Challenge: Machine Design of Cells and Cell Behaviors from ‘Parts’</vt:lpstr>
      <vt:lpstr>Python Frameworks for Deep Learning</vt:lpstr>
      <vt:lpstr>Python Frameworks for Deep Learning</vt:lpstr>
      <vt:lpstr>Demystifying Neural Networks</vt:lpstr>
      <vt:lpstr>Perceptron/Neuron: Forward Propagation</vt:lpstr>
      <vt:lpstr>PowerPoint Presentation</vt:lpstr>
      <vt:lpstr>PowerPoint Presentation</vt:lpstr>
      <vt:lpstr>PowerPoint Presentation</vt:lpstr>
      <vt:lpstr>Activation Functions: Introducing Non-Linearity</vt:lpstr>
      <vt:lpstr>Why do we need non-linearity?</vt:lpstr>
      <vt:lpstr>The Multi-Layer Perceptron</vt:lpstr>
      <vt:lpstr>The Multi-Layer Perceptron (i.e. Deep NN)</vt:lpstr>
      <vt:lpstr>The Multi-Layer Perceptron</vt:lpstr>
      <vt:lpstr>The Training Process</vt:lpstr>
      <vt:lpstr>Fake Example: Citation Prediction</vt:lpstr>
      <vt:lpstr>Fake Example: Citation Prediction</vt:lpstr>
      <vt:lpstr>Fake Example: Citation Prediction</vt:lpstr>
      <vt:lpstr>Fake Example: Citation Prediction</vt:lpstr>
      <vt:lpstr>Fake Example: Citation Prediction</vt:lpstr>
      <vt:lpstr>Fake Example: Citation Prediction</vt:lpstr>
      <vt:lpstr>Fake Example: Citation Prediction</vt:lpstr>
      <vt:lpstr>Fake Example: Citation Prediction</vt:lpstr>
      <vt:lpstr>Fake Example: Citation Prediction</vt:lpstr>
      <vt:lpstr>The Loss Function</vt:lpstr>
      <vt:lpstr>The Empirical Loss Function</vt:lpstr>
      <vt:lpstr>Mean Squared Entropy (MSE)</vt:lpstr>
      <vt:lpstr>Binary Cross Entropy Loss</vt:lpstr>
      <vt:lpstr>Optimizing the Loss Function</vt:lpstr>
      <vt:lpstr>Minimizing the Loss Function</vt:lpstr>
      <vt:lpstr>Loss Landscape</vt:lpstr>
      <vt:lpstr>Loss Landscape</vt:lpstr>
      <vt:lpstr>Loss Landscape</vt:lpstr>
      <vt:lpstr>Loss Landscape</vt:lpstr>
      <vt:lpstr>Loss Landscape</vt:lpstr>
      <vt:lpstr>PowerPoint Presentation</vt:lpstr>
      <vt:lpstr>PowerPoint Presentation</vt:lpstr>
      <vt:lpstr>Back Propagation</vt:lpstr>
      <vt:lpstr>Back Propagation</vt:lpstr>
      <vt:lpstr>Back Propagation</vt:lpstr>
      <vt:lpstr>Back Propagation</vt:lpstr>
      <vt:lpstr>Back Propagation</vt:lpstr>
      <vt:lpstr>Some minima are hard to find</vt:lpstr>
      <vt:lpstr>Adaptive Loss Function Optimizers</vt:lpstr>
      <vt:lpstr>Back to Activation Functions</vt:lpstr>
      <vt:lpstr>Back to Activation Functions</vt:lpstr>
      <vt:lpstr>Back to Activation Functions</vt:lpstr>
      <vt:lpstr>Back to Activation Functions</vt:lpstr>
      <vt:lpstr>Overfitting and Regularization</vt:lpstr>
      <vt:lpstr>Overfitting</vt:lpstr>
      <vt:lpstr>Measuring the ‘fit’: training vs test data</vt:lpstr>
      <vt:lpstr>Large vs Small Networks</vt:lpstr>
      <vt:lpstr>Large vs Small Networks</vt:lpstr>
      <vt:lpstr>Regularization</vt:lpstr>
      <vt:lpstr>Regularization: Dropout</vt:lpstr>
      <vt:lpstr>Regularization: Early Stopping</vt:lpstr>
      <vt:lpstr>Regularization: Early Stopping</vt:lpstr>
      <vt:lpstr>Regularization: Early Stopping</vt:lpstr>
      <vt:lpstr>Back to the Citation Example: Expanding the Features and Model</vt:lpstr>
      <vt:lpstr>Expanding the Features and Model</vt:lpstr>
      <vt:lpstr>Expanding the Features and Model</vt:lpstr>
      <vt:lpstr>The Training Process Summary</vt:lpstr>
      <vt:lpstr>TensorFlow Tutorial</vt:lpstr>
      <vt:lpstr>Python Frameworks for Deep Learning</vt:lpstr>
      <vt:lpstr>What does TensorFlow do?</vt:lpstr>
      <vt:lpstr>Tensorflow Efficiently Computes Gradients</vt:lpstr>
      <vt:lpstr>Your first TensorFlow session</vt:lpstr>
      <vt:lpstr>Group Discussion 1</vt:lpstr>
      <vt:lpstr>Practical Guidelines</vt:lpstr>
      <vt:lpstr>Deep Learning Architectures</vt:lpstr>
      <vt:lpstr>Basics of ‘Architecture’</vt:lpstr>
      <vt:lpstr>Types of Deep Learning Architectures</vt:lpstr>
      <vt:lpstr>Convolutional Deep Learning </vt:lpstr>
      <vt:lpstr>Convolutional Deep Learning </vt:lpstr>
      <vt:lpstr>Recurrent Neural Networks</vt:lpstr>
      <vt:lpstr>Autoencoders: Condensing data</vt:lpstr>
      <vt:lpstr>Autoencoders: Decoding noisy data</vt:lpstr>
      <vt:lpstr>Generative Adversarial Networks</vt:lpstr>
      <vt:lpstr>Generative Adversarial Networks</vt:lpstr>
      <vt:lpstr>Geometric Deep Learning in Biology</vt:lpstr>
      <vt:lpstr>Chemistry/Biology are deeply hierarchical</vt:lpstr>
      <vt:lpstr>Geometric Deep Learning</vt:lpstr>
      <vt:lpstr>Example: Generative Graph Models for Drug Design</vt:lpstr>
      <vt:lpstr>Example: Generative Graph Models for Drug Design</vt:lpstr>
      <vt:lpstr>Deep Mind’s Graph Nets Framework</vt:lpstr>
      <vt:lpstr>Deep Mind’s Graph Nets Tutorial</vt:lpstr>
      <vt:lpstr>Group Discussion 2 (~5 min)</vt:lpstr>
      <vt:lpstr>Examples of Graph Neural Networks in Biology</vt:lpstr>
      <vt:lpstr>TensorFlow/GraphNets Example: Simulating CRNs</vt:lpstr>
      <vt:lpstr>Grand Challenge: Machine Design of Cells and Cell Behaviors from ‘Parts’</vt:lpstr>
      <vt:lpstr>Circuit Composition: NOR Gates Took Us To The Moon</vt:lpstr>
      <vt:lpstr>Circuit Prediction Task</vt:lpstr>
      <vt:lpstr>Molding our task to GraphNet framework</vt:lpstr>
      <vt:lpstr>Molding our task to GraphNet framework</vt:lpstr>
      <vt:lpstr>Generating ’Fake’ Data</vt:lpstr>
      <vt:lpstr>Example: A repressible biological NOR gate</vt:lpstr>
      <vt:lpstr>Example: A repressible biological NOR gate</vt:lpstr>
      <vt:lpstr>Example: A repressible biological NOR gate</vt:lpstr>
      <vt:lpstr>Example: A repressible biological NOR gate</vt:lpstr>
      <vt:lpstr>Simulating Random NOR gate library</vt:lpstr>
      <vt:lpstr>Converting Circuit Design To Graphs</vt:lpstr>
      <vt:lpstr>Experimentally, how you would collect such data</vt:lpstr>
      <vt:lpstr>TensorFlow / GraphNet Example</vt:lpstr>
      <vt:lpstr>CRN Data Generation</vt:lpstr>
      <vt:lpstr>CRN Simulation Model</vt:lpstr>
      <vt:lpstr>CRN Simulation Training: Plotting Expected vs Predicted Values</vt:lpstr>
      <vt:lpstr>CRN Simulation Training</vt:lpstr>
      <vt:lpstr>CRN Simulation Training</vt:lpstr>
      <vt:lpstr>CRN Predictions (AND gate)</vt:lpstr>
      <vt:lpstr>Aside: Data Augmentation</vt:lpstr>
      <vt:lpstr>Step for improving the prediction model?</vt:lpstr>
      <vt:lpstr>WIP: Adding a design aspect</vt:lpstr>
      <vt:lpstr>Grand Challenge Final Discussion</vt:lpstr>
      <vt:lpstr>Topics Covered</vt:lpstr>
      <vt:lpstr>References for Deep Learning</vt:lpstr>
      <vt:lpstr>End Lecture</vt:lpstr>
      <vt:lpstr>PowerPoint Presentation</vt:lpstr>
      <vt:lpstr>Biological Circuit Dynamics</vt:lpstr>
      <vt:lpstr>Biological Implementation: Yeast CRISPR dCas9-Mxi1 Circuits </vt:lpstr>
      <vt:lpstr>Biological NOR Gates</vt:lpstr>
      <vt:lpstr>Biological Circuit Dynamics</vt:lpstr>
      <vt:lpstr>Formulating the Design Problem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 in Biology</dc:title>
  <dc:creator>Justin D Vrana</dc:creator>
  <cp:lastModifiedBy>Justin D Vrana</cp:lastModifiedBy>
  <cp:revision>9</cp:revision>
  <dcterms:created xsi:type="dcterms:W3CDTF">2019-05-28T16:45:20Z</dcterms:created>
  <dcterms:modified xsi:type="dcterms:W3CDTF">2019-05-28T20:04:40Z</dcterms:modified>
</cp:coreProperties>
</file>